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3" r:id="rId3"/>
    <p:sldId id="264" r:id="rId4"/>
    <p:sldId id="266" r:id="rId5"/>
    <p:sldId id="260" r:id="rId6"/>
    <p:sldId id="258" r:id="rId7"/>
    <p:sldId id="262" r:id="rId8"/>
    <p:sldId id="267" r:id="rId9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39" autoAdjust="0"/>
  </p:normalViewPr>
  <p:slideViewPr>
    <p:cSldViewPr>
      <p:cViewPr varScale="1">
        <p:scale>
          <a:sx n="147" d="100"/>
          <a:sy n="147" d="100"/>
        </p:scale>
        <p:origin x="75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34C68-2779-4E07-BE67-291B29D1AD99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600BD-643C-48AA-B339-24A8A24258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77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600BD-643C-48AA-B339-24A8A24258D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63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500E-1CD0-493A-A054-3DD3D916684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44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ungs 5.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rcRect l="12631" r="4028"/>
          <a:stretch/>
        </p:blipFill>
        <p:spPr bwMode="auto">
          <a:xfrm>
            <a:off x="1477902" y="573393"/>
            <a:ext cx="8461840" cy="57112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174789" y="365125"/>
            <a:ext cx="7965991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183027" y="365125"/>
            <a:ext cx="9172360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ogo und V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3134927" y="365125"/>
            <a:ext cx="7005852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2206727" cy="1555200"/>
          </a:xfrm>
          <a:prstGeom prst="rect">
            <a:avLst/>
          </a:prstGeom>
        </p:spPr>
      </p:pic>
      <p:grpSp>
        <p:nvGrpSpPr>
          <p:cNvPr id="4" name="Gruppieren 3"/>
          <p:cNvGrpSpPr/>
          <p:nvPr userDrawn="1"/>
        </p:nvGrpSpPr>
        <p:grpSpPr bwMode="auto">
          <a:xfrm>
            <a:off x="9836375" y="1201056"/>
            <a:ext cx="2070000" cy="3901845"/>
            <a:chOff x="9836375" y="1201056"/>
            <a:chExt cx="2070000" cy="3901845"/>
          </a:xfrm>
        </p:grpSpPr>
        <p:sp>
          <p:nvSpPr>
            <p:cNvPr id="5" name="Ellipse 4"/>
            <p:cNvSpPr/>
            <p:nvPr/>
          </p:nvSpPr>
          <p:spPr bwMode="auto">
            <a:xfrm>
              <a:off x="9836375" y="1201056"/>
              <a:ext cx="1800000" cy="1800000"/>
            </a:xfrm>
            <a:prstGeom prst="ellipse">
              <a:avLst/>
            </a:prstGeom>
            <a:solidFill>
              <a:srgbClr val="F9B72B"/>
            </a:solidFill>
            <a:ln>
              <a:solidFill>
                <a:srgbClr val="F9B7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11366375" y="3613694"/>
              <a:ext cx="540000" cy="540000"/>
            </a:xfrm>
            <a:prstGeom prst="ellipse">
              <a:avLst/>
            </a:prstGeom>
            <a:noFill/>
            <a:ln w="57150">
              <a:solidFill>
                <a:srgbClr val="F9B7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11056721" y="4850901"/>
              <a:ext cx="252000" cy="252000"/>
            </a:xfrm>
            <a:prstGeom prst="ellipse">
              <a:avLst/>
            </a:prstGeom>
            <a:noFill/>
            <a:ln w="28575">
              <a:solidFill>
                <a:srgbClr val="F9B7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/>
                <a:t>#</a:t>
              </a: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/>
            <a:srcRect l="15376" r="15376"/>
            <a:stretch/>
          </p:blipFill>
          <p:spPr bwMode="auto">
            <a:xfrm>
              <a:off x="9926375" y="1291056"/>
              <a:ext cx="1620000" cy="1620000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</p:pic>
      </p:grp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5504" y="5977336"/>
            <a:ext cx="949446" cy="669127"/>
          </a:xfrm>
          <a:prstGeom prst="rect">
            <a:avLst/>
          </a:prstGeom>
        </p:spPr>
      </p:pic>
      <p:sp>
        <p:nvSpPr>
          <p:cNvPr id="12" name="Inhaltsplatzhalter 6"/>
          <p:cNvSpPr>
            <a:spLocks noGrp="1"/>
          </p:cNvSpPr>
          <p:nvPr>
            <p:ph idx="1"/>
          </p:nvPr>
        </p:nvSpPr>
        <p:spPr bwMode="auto">
          <a:xfrm>
            <a:off x="838200" y="1990217"/>
            <a:ext cx="9485376" cy="4351338"/>
          </a:xfrm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lnSpc>
                <a:spcPct val="150000"/>
              </a:lnSpc>
              <a:defRPr/>
            </a:pPr>
            <a:endParaRPr lang="de-DE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 Logo ob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 Logo un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7200" y="5976000"/>
            <a:ext cx="950400" cy="6697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1334530"/>
            <a:ext cx="3932237" cy="1783492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3146853"/>
            <a:ext cx="3932237" cy="27221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134862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3031524"/>
            <a:ext cx="3932237" cy="28374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240692" y="365125"/>
            <a:ext cx="7900087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1186249"/>
            <a:ext cx="2628900" cy="4990714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 bwMode="auto">
          <a:xfrm>
            <a:off x="782192" y="4701673"/>
            <a:ext cx="4494658" cy="1356227"/>
            <a:chOff x="959992" y="4972909"/>
            <a:chExt cx="5462764" cy="1777141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4127499" y="4972909"/>
              <a:ext cx="2295258" cy="1777141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959992" y="5415894"/>
              <a:ext cx="2504773" cy="938583"/>
            </a:xfrm>
            <a:prstGeom prst="rect">
              <a:avLst/>
            </a:prstGeom>
          </p:spPr>
        </p:pic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070919" y="3045911"/>
            <a:ext cx="33528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857103" y="2455082"/>
            <a:ext cx="6334896" cy="4402918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 bwMode="auto">
          <a:xfrm>
            <a:off x="1075037" y="1555249"/>
            <a:ext cx="7949514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tzte Se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 bwMode="auto">
          <a:xfrm>
            <a:off x="494270" y="1141845"/>
            <a:ext cx="112034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de-DE" sz="430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</a:rPr>
              <a:t>Vielen Dank.</a:t>
            </a:r>
            <a:br>
              <a:rPr lang="de-DE" sz="430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</a:rPr>
            </a:br>
            <a:r>
              <a:rPr lang="de-DE" sz="3900">
                <a:solidFill>
                  <a:srgbClr val="F9B72B"/>
                </a:solidFill>
                <a:latin typeface="Verdana"/>
                <a:ea typeface="Verdana"/>
              </a:rPr>
              <a:t>www.abcforjobs.de</a:t>
            </a:r>
            <a:br>
              <a:rPr lang="de-DE" sz="3900">
                <a:solidFill>
                  <a:srgbClr val="F9B72B"/>
                </a:solidFill>
                <a:latin typeface="Verdana"/>
                <a:ea typeface="Verdana"/>
              </a:rPr>
            </a:br>
            <a:r>
              <a:rPr lang="de-DE" sz="3900">
                <a:solidFill>
                  <a:srgbClr val="AFCB07"/>
                </a:solidFill>
                <a:latin typeface="Verdana"/>
                <a:ea typeface="Verdana"/>
              </a:rPr>
              <a:t>www.alphadekade.de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5504" y="5977336"/>
            <a:ext cx="949446" cy="669127"/>
          </a:xfrm>
          <a:prstGeom prst="rect">
            <a:avLst/>
          </a:prstGeom>
        </p:spPr>
      </p:pic>
      <p:grpSp>
        <p:nvGrpSpPr>
          <p:cNvPr id="7" name="Gruppieren 6"/>
          <p:cNvGrpSpPr/>
          <p:nvPr userDrawn="1"/>
        </p:nvGrpSpPr>
        <p:grpSpPr bwMode="auto">
          <a:xfrm>
            <a:off x="3672914" y="5056094"/>
            <a:ext cx="5012260" cy="1546074"/>
            <a:chOff x="959992" y="4972909"/>
            <a:chExt cx="5462764" cy="1777141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127499" y="4972909"/>
              <a:ext cx="2295258" cy="1777141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959992" y="5415894"/>
              <a:ext cx="2504773" cy="938583"/>
            </a:xfrm>
            <a:prstGeom prst="rect">
              <a:avLst/>
            </a:prstGeom>
          </p:spPr>
        </p:pic>
      </p:grp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2353579" y="2363259"/>
            <a:ext cx="1392174" cy="139217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8976360" y="3471896"/>
            <a:ext cx="1393200" cy="139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as Konsortiu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grpSp>
        <p:nvGrpSpPr>
          <p:cNvPr id="19" name="Gruppieren 18"/>
          <p:cNvGrpSpPr/>
          <p:nvPr userDrawn="1"/>
        </p:nvGrpSpPr>
        <p:grpSpPr bwMode="auto">
          <a:xfrm>
            <a:off x="685800" y="1460500"/>
            <a:ext cx="5175250" cy="5285539"/>
            <a:chOff x="685800" y="1460500"/>
            <a:chExt cx="5175250" cy="5285539"/>
          </a:xfrm>
        </p:grpSpPr>
        <p:sp>
          <p:nvSpPr>
            <p:cNvPr id="14" name="Abgerundetes Rechteck 13"/>
            <p:cNvSpPr/>
            <p:nvPr userDrawn="1"/>
          </p:nvSpPr>
          <p:spPr bwMode="auto">
            <a:xfrm>
              <a:off x="685800" y="5048876"/>
              <a:ext cx="5175250" cy="1697162"/>
            </a:xfrm>
            <a:prstGeom prst="roundRect">
              <a:avLst>
                <a:gd name="adj" fmla="val 2953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18" name="Gruppieren 17"/>
            <p:cNvGrpSpPr/>
            <p:nvPr userDrawn="1"/>
          </p:nvGrpSpPr>
          <p:grpSpPr bwMode="auto">
            <a:xfrm>
              <a:off x="685800" y="1460500"/>
              <a:ext cx="5175250" cy="4981493"/>
              <a:chOff x="685800" y="1460500"/>
              <a:chExt cx="5175250" cy="4981493"/>
            </a:xfrm>
          </p:grpSpPr>
          <p:sp>
            <p:nvSpPr>
              <p:cNvPr id="6" name="Abgerundetes Rechteck 5"/>
              <p:cNvSpPr/>
              <p:nvPr userDrawn="1"/>
            </p:nvSpPr>
            <p:spPr bwMode="auto">
              <a:xfrm>
                <a:off x="685800" y="1460500"/>
                <a:ext cx="5175250" cy="3407328"/>
              </a:xfrm>
              <a:prstGeom prst="roundRect">
                <a:avLst>
                  <a:gd name="adj" fmla="val 295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/>
              </a:p>
            </p:txBody>
          </p:sp>
          <p:pic>
            <p:nvPicPr>
              <p:cNvPr id="7" name="Grafik 6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1032388" y="1993061"/>
                <a:ext cx="2103987" cy="451302"/>
              </a:xfrm>
              <a:prstGeom prst="rect">
                <a:avLst/>
              </a:prstGeom>
            </p:spPr>
          </p:pic>
          <p:pic>
            <p:nvPicPr>
              <p:cNvPr id="8" name="Grafik 7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1032388" y="3132224"/>
                <a:ext cx="4451682" cy="648000"/>
              </a:xfrm>
              <a:prstGeom prst="rect">
                <a:avLst/>
              </a:prstGeom>
            </p:spPr>
          </p:pic>
          <p:pic>
            <p:nvPicPr>
              <p:cNvPr id="9" name="Grafik 8"/>
              <p:cNvPicPr>
                <a:picLocks noChangeAspect="1"/>
              </p:cNvPicPr>
              <p:nvPr userDrawn="1"/>
            </p:nvPicPr>
            <p:blipFill>
              <a:blip r:embed="rId4"/>
              <a:stretch/>
            </p:blipFill>
            <p:spPr bwMode="auto">
              <a:xfrm>
                <a:off x="3073582" y="2446961"/>
                <a:ext cx="2601930" cy="576000"/>
              </a:xfrm>
              <a:prstGeom prst="rect">
                <a:avLst/>
              </a:prstGeom>
            </p:spPr>
          </p:pic>
          <p:pic>
            <p:nvPicPr>
              <p:cNvPr id="10" name="Grafik 9"/>
              <p:cNvPicPr>
                <a:picLocks noChangeAspect="1"/>
              </p:cNvPicPr>
              <p:nvPr userDrawn="1"/>
            </p:nvPicPr>
            <p:blipFill>
              <a:blip r:embed="rId5"/>
              <a:stretch/>
            </p:blipFill>
            <p:spPr bwMode="auto">
              <a:xfrm>
                <a:off x="4250357" y="4024773"/>
                <a:ext cx="621494" cy="717667"/>
              </a:xfrm>
              <a:prstGeom prst="rect">
                <a:avLst/>
              </a:prstGeom>
            </p:spPr>
          </p:pic>
          <p:pic>
            <p:nvPicPr>
              <p:cNvPr id="11" name="Grafik 10"/>
              <p:cNvPicPr>
                <a:picLocks noChangeAspect="1"/>
              </p:cNvPicPr>
              <p:nvPr userDrawn="1"/>
            </p:nvPicPr>
            <p:blipFill>
              <a:blip r:embed="rId6"/>
              <a:stretch/>
            </p:blipFill>
            <p:spPr bwMode="auto">
              <a:xfrm>
                <a:off x="1032388" y="3980482"/>
                <a:ext cx="2068196" cy="708478"/>
              </a:xfrm>
              <a:prstGeom prst="rect">
                <a:avLst/>
              </a:prstGeom>
            </p:spPr>
          </p:pic>
          <p:sp>
            <p:nvSpPr>
              <p:cNvPr id="12" name="Textfeld 11"/>
              <p:cNvSpPr txBox="1"/>
              <p:nvPr userDrawn="1"/>
            </p:nvSpPr>
            <p:spPr bwMode="auto">
              <a:xfrm>
                <a:off x="953306" y="1564939"/>
                <a:ext cx="34980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u="sng">
                    <a:latin typeface="Verdana"/>
                    <a:ea typeface="Verdana"/>
                    <a:cs typeface="Verdana"/>
                  </a:rPr>
                  <a:t>Unternehmen und Verbände</a:t>
                </a:r>
              </a:p>
            </p:txBody>
          </p:sp>
          <p:sp>
            <p:nvSpPr>
              <p:cNvPr id="13" name="Textfeld 12"/>
              <p:cNvSpPr txBox="1"/>
              <p:nvPr userDrawn="1"/>
            </p:nvSpPr>
            <p:spPr bwMode="auto">
              <a:xfrm>
                <a:off x="4871851" y="4510628"/>
                <a:ext cx="8879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100">
                    <a:solidFill>
                      <a:srgbClr val="00655B"/>
                    </a:solidFill>
                    <a:latin typeface="Verdana"/>
                    <a:ea typeface="Verdana"/>
                  </a:rPr>
                  <a:t>KORION</a:t>
                </a:r>
              </a:p>
            </p:txBody>
          </p:sp>
          <p:pic>
            <p:nvPicPr>
              <p:cNvPr id="15" name="Inhaltsplatzhalter 1"/>
              <p:cNvPicPr>
                <a:picLocks noChangeAspect="1"/>
              </p:cNvPicPr>
              <p:nvPr userDrawn="1"/>
            </p:nvPicPr>
            <p:blipFill>
              <a:blip r:embed="rId7"/>
              <a:stretch/>
            </p:blipFill>
            <p:spPr bwMode="auto">
              <a:xfrm>
                <a:off x="1053336" y="5815490"/>
                <a:ext cx="2412767" cy="504000"/>
              </a:xfrm>
              <a:prstGeom prst="rect">
                <a:avLst/>
              </a:prstGeom>
            </p:spPr>
          </p:pic>
          <p:pic>
            <p:nvPicPr>
              <p:cNvPr id="16" name="Grafik 15"/>
              <p:cNvPicPr>
                <a:picLocks noChangeAspect="1"/>
              </p:cNvPicPr>
              <p:nvPr userDrawn="1"/>
            </p:nvPicPr>
            <p:blipFill>
              <a:blip r:embed="rId8"/>
              <a:stretch/>
            </p:blipFill>
            <p:spPr bwMode="auto">
              <a:xfrm>
                <a:off x="3553092" y="5829993"/>
                <a:ext cx="2220968" cy="612000"/>
              </a:xfrm>
              <a:prstGeom prst="rect">
                <a:avLst/>
              </a:prstGeom>
            </p:spPr>
          </p:pic>
          <p:sp>
            <p:nvSpPr>
              <p:cNvPr id="17" name="Textfeld 16"/>
              <p:cNvSpPr txBox="1"/>
              <p:nvPr userDrawn="1"/>
            </p:nvSpPr>
            <p:spPr bwMode="auto">
              <a:xfrm>
                <a:off x="1032388" y="5254769"/>
                <a:ext cx="29210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u="sng">
                    <a:latin typeface="Verdana"/>
                    <a:ea typeface="Verdana"/>
                    <a:cs typeface="Verdana"/>
                  </a:rPr>
                  <a:t>Arbeitsmarktförderung</a:t>
                </a:r>
                <a:endParaRPr/>
              </a:p>
            </p:txBody>
          </p:sp>
        </p:grpSp>
      </p:grpSp>
      <p:grpSp>
        <p:nvGrpSpPr>
          <p:cNvPr id="31" name="Gruppieren 30"/>
          <p:cNvGrpSpPr/>
          <p:nvPr userDrawn="1"/>
        </p:nvGrpSpPr>
        <p:grpSpPr bwMode="auto">
          <a:xfrm>
            <a:off x="6446056" y="1460500"/>
            <a:ext cx="5175250" cy="2649924"/>
            <a:chOff x="6446056" y="1460500"/>
            <a:chExt cx="5175250" cy="2649924"/>
          </a:xfrm>
        </p:grpSpPr>
        <p:sp>
          <p:nvSpPr>
            <p:cNvPr id="21" name="Abgerundetes Rechteck 20"/>
            <p:cNvSpPr/>
            <p:nvPr userDrawn="1"/>
          </p:nvSpPr>
          <p:spPr bwMode="auto">
            <a:xfrm>
              <a:off x="6446056" y="1460500"/>
              <a:ext cx="5175250" cy="2649924"/>
            </a:xfrm>
            <a:prstGeom prst="roundRect">
              <a:avLst>
                <a:gd name="adj" fmla="val 2953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9"/>
            <a:stretch/>
          </p:blipFill>
          <p:spPr bwMode="auto">
            <a:xfrm>
              <a:off x="6833039" y="2985940"/>
              <a:ext cx="1384449" cy="692225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10"/>
            <a:srcRect l="10458" t="22250" r="7448" b="16878"/>
            <a:stretch/>
          </p:blipFill>
          <p:spPr bwMode="auto">
            <a:xfrm>
              <a:off x="6751141" y="2101518"/>
              <a:ext cx="1360045" cy="695838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 userDrawn="1"/>
          </p:nvPicPr>
          <p:blipFill>
            <a:blip r:embed="rId11"/>
            <a:stretch/>
          </p:blipFill>
          <p:spPr bwMode="auto">
            <a:xfrm>
              <a:off x="8696191" y="2985939"/>
              <a:ext cx="2379879" cy="692225"/>
            </a:xfrm>
            <a:prstGeom prst="rect">
              <a:avLst/>
            </a:prstGeom>
          </p:spPr>
        </p:pic>
        <p:sp>
          <p:nvSpPr>
            <p:cNvPr id="26" name="Textfeld 25"/>
            <p:cNvSpPr txBox="1"/>
            <p:nvPr userDrawn="1"/>
          </p:nvSpPr>
          <p:spPr bwMode="auto">
            <a:xfrm>
              <a:off x="6751141" y="1564939"/>
              <a:ext cx="29210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>
                  <a:latin typeface="Verdana"/>
                  <a:ea typeface="Verdana"/>
                  <a:cs typeface="Verdana"/>
                </a:defRPr>
              </a:lvl1pPr>
            </a:lstStyle>
            <a:p>
              <a:pPr>
                <a:defRPr/>
              </a:pPr>
              <a:r>
                <a:rPr lang="de-DE" u="sng"/>
                <a:t>Bildung und Beratung</a:t>
              </a:r>
              <a:endParaRPr/>
            </a:p>
          </p:txBody>
        </p:sp>
        <p:pic>
          <p:nvPicPr>
            <p:cNvPr id="28" name="Grafik 27"/>
            <p:cNvPicPr>
              <a:picLocks noChangeAspect="1"/>
            </p:cNvPicPr>
            <p:nvPr userDrawn="1"/>
          </p:nvPicPr>
          <p:blipFill>
            <a:blip r:embed="rId12"/>
            <a:stretch/>
          </p:blipFill>
          <p:spPr bwMode="auto">
            <a:xfrm>
              <a:off x="8696192" y="2113262"/>
              <a:ext cx="2575318" cy="636625"/>
            </a:xfrm>
            <a:prstGeom prst="rect">
              <a:avLst/>
            </a:prstGeom>
          </p:spPr>
        </p:pic>
      </p:grpSp>
      <p:grpSp>
        <p:nvGrpSpPr>
          <p:cNvPr id="32" name="Gruppieren 31"/>
          <p:cNvGrpSpPr/>
          <p:nvPr userDrawn="1"/>
        </p:nvGrpSpPr>
        <p:grpSpPr bwMode="auto">
          <a:xfrm>
            <a:off x="6443089" y="4299008"/>
            <a:ext cx="5366783" cy="2076997"/>
            <a:chOff x="6443089" y="4299008"/>
            <a:chExt cx="5366783" cy="2076997"/>
          </a:xfrm>
        </p:grpSpPr>
        <p:sp>
          <p:nvSpPr>
            <p:cNvPr id="20" name="Abgerundetes Rechteck 19"/>
            <p:cNvSpPr/>
            <p:nvPr userDrawn="1"/>
          </p:nvSpPr>
          <p:spPr bwMode="auto">
            <a:xfrm>
              <a:off x="6443089" y="4299008"/>
              <a:ext cx="5175250" cy="2076997"/>
            </a:xfrm>
            <a:prstGeom prst="roundRect">
              <a:avLst>
                <a:gd name="adj" fmla="val 2953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13"/>
            <a:stretch/>
          </p:blipFill>
          <p:spPr bwMode="auto">
            <a:xfrm>
              <a:off x="6833039" y="5056412"/>
              <a:ext cx="1926340" cy="914402"/>
            </a:xfrm>
            <a:prstGeom prst="rect">
              <a:avLst/>
            </a:prstGeom>
          </p:spPr>
        </p:pic>
        <p:sp>
          <p:nvSpPr>
            <p:cNvPr id="27" name="Textfeld 26"/>
            <p:cNvSpPr txBox="1"/>
            <p:nvPr userDrawn="1"/>
          </p:nvSpPr>
          <p:spPr bwMode="auto">
            <a:xfrm>
              <a:off x="6833039" y="4498496"/>
              <a:ext cx="4976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u="sng">
                  <a:latin typeface="Verdana"/>
                  <a:ea typeface="Verdana"/>
                  <a:cs typeface="Verdana"/>
                </a:rPr>
                <a:t>Wissenschaftliche Fundierung</a:t>
              </a:r>
              <a:endParaRPr/>
            </a:p>
          </p:txBody>
        </p:sp>
        <p:sp>
          <p:nvSpPr>
            <p:cNvPr id="29" name="Textfeld 28"/>
            <p:cNvSpPr txBox="1"/>
            <p:nvPr userDrawn="1"/>
          </p:nvSpPr>
          <p:spPr bwMode="auto">
            <a:xfrm>
              <a:off x="9149329" y="5128017"/>
              <a:ext cx="23174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1100">
                  <a:latin typeface="Verdana"/>
                  <a:ea typeface="Verdana"/>
                </a:rPr>
                <a:t>Beratend im Bereich Digitalisierung:</a:t>
              </a:r>
              <a:endParaRPr/>
            </a:p>
            <a:p>
              <a:pPr>
                <a:defRPr/>
              </a:pPr>
              <a:r>
                <a:rPr lang="de-DE" sz="1100">
                  <a:latin typeface="Verdana"/>
                  <a:ea typeface="Verdana"/>
                </a:rPr>
                <a:t>Technische Universität Darmstadt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_Logo un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302579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7200" y="5976000"/>
            <a:ext cx="950400" cy="6697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mit Inhalt_ Logo ob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314832" y="365125"/>
            <a:ext cx="7825947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 mit Projektlogo und Alphadeka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 bwMode="auto">
          <a:xfrm>
            <a:off x="959992" y="4972909"/>
            <a:ext cx="5462764" cy="1777141"/>
            <a:chOff x="959992" y="4972909"/>
            <a:chExt cx="5462764" cy="1777141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4127499" y="4972909"/>
              <a:ext cx="2295258" cy="1777141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959992" y="5415894"/>
              <a:ext cx="2504773" cy="938583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302579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717200" y="5976000"/>
            <a:ext cx="950400" cy="6697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Logo un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7200" y="5976000"/>
            <a:ext cx="950400" cy="66979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3025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0"/>
          <a:srcRect t="174"/>
          <a:stretch/>
        </p:blipFill>
        <p:spPr bwMode="auto">
          <a:xfrm>
            <a:off x="0" y="0"/>
            <a:ext cx="290242" cy="685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1"/>
          <a:stretch/>
        </p:blipFill>
        <p:spPr bwMode="auto">
          <a:xfrm>
            <a:off x="9800891" y="0"/>
            <a:ext cx="2391109" cy="12003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000">
          <a:solidFill>
            <a:srgbClr val="2F5597"/>
          </a:solidFill>
          <a:latin typeface="Verdana"/>
          <a:ea typeface="Verdana"/>
          <a:cs typeface="Verdan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Verdana"/>
          <a:ea typeface="Verdana"/>
          <a:cs typeface="Verdana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Verdana"/>
          <a:ea typeface="Verdana"/>
          <a:cs typeface="Verdana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Verdana"/>
          <a:ea typeface="Verdana"/>
          <a:cs typeface="Verdana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Verdana"/>
          <a:ea typeface="Verdana"/>
          <a:cs typeface="Verdana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Verdana"/>
          <a:ea typeface="Verdana"/>
          <a:cs typeface="Verdana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hyperlink" Target="http://www.creativecommons.org/" TargetMode="External"/><Relationship Id="rId5" Type="http://schemas.openxmlformats.org/officeDocument/2006/relationships/hyperlink" Target="https://creativecommons.org/licenses/by-sa/4.0/" TargetMode="External"/><Relationship Id="rId4" Type="http://schemas.openxmlformats.org/officeDocument/2006/relationships/hyperlink" Target="http://www.gffb.de/" TargetMode="External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 dirty="0" smtClean="0"/>
              <a:t>Einstieg</a:t>
            </a:r>
          </a:p>
          <a:p>
            <a:pPr algn="l">
              <a:defRPr/>
            </a:pPr>
            <a:r>
              <a:rPr lang="de-DE" dirty="0" smtClean="0"/>
              <a:t>Arbeit mit einem Computer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1</a:t>
            </a:r>
            <a:r>
              <a:rPr lang="de-DE" dirty="0" smtClean="0"/>
              <a:t>. Lernmodul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Wichtige Begriffe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44824"/>
            <a:ext cx="10515600" cy="4351338"/>
          </a:xfrm>
        </p:spPr>
        <p:txBody>
          <a:bodyPr numCol="2">
            <a:normAutofit/>
          </a:bodyPr>
          <a:lstStyle/>
          <a:p>
            <a:pPr>
              <a:lnSpc>
                <a:spcPct val="160000"/>
              </a:lnSpc>
            </a:pPr>
            <a:r>
              <a:rPr lang="de-DE" dirty="0" smtClean="0"/>
              <a:t>der Laptop</a:t>
            </a:r>
          </a:p>
          <a:p>
            <a:pPr>
              <a:lnSpc>
                <a:spcPct val="160000"/>
              </a:lnSpc>
            </a:pPr>
            <a:r>
              <a:rPr lang="de-DE" dirty="0" smtClean="0"/>
              <a:t>das Ladekabel</a:t>
            </a:r>
          </a:p>
          <a:p>
            <a:pPr>
              <a:lnSpc>
                <a:spcPct val="160000"/>
              </a:lnSpc>
            </a:pPr>
            <a:r>
              <a:rPr lang="de-DE" dirty="0" smtClean="0"/>
              <a:t>das HDMI-Kabel</a:t>
            </a:r>
          </a:p>
          <a:p>
            <a:pPr>
              <a:lnSpc>
                <a:spcPct val="160000"/>
              </a:lnSpc>
            </a:pPr>
            <a:r>
              <a:rPr lang="de-DE" dirty="0" smtClean="0"/>
              <a:t>der Anschlus</a:t>
            </a:r>
            <a:r>
              <a:rPr lang="de-DE" dirty="0"/>
              <a:t>s</a:t>
            </a:r>
            <a:endParaRPr lang="de-DE" dirty="0" smtClean="0"/>
          </a:p>
          <a:p>
            <a:pPr>
              <a:lnSpc>
                <a:spcPct val="160000"/>
              </a:lnSpc>
            </a:pPr>
            <a:r>
              <a:rPr lang="de-DE" dirty="0" smtClean="0"/>
              <a:t>das Betriebssystem</a:t>
            </a:r>
          </a:p>
          <a:p>
            <a:pPr>
              <a:lnSpc>
                <a:spcPct val="160000"/>
              </a:lnSpc>
            </a:pPr>
            <a:r>
              <a:rPr lang="de-DE" dirty="0" smtClean="0"/>
              <a:t>das Startmenü</a:t>
            </a:r>
          </a:p>
          <a:p>
            <a:pPr>
              <a:lnSpc>
                <a:spcPct val="160000"/>
              </a:lnSpc>
            </a:pPr>
            <a:r>
              <a:rPr lang="de-DE" dirty="0" smtClean="0"/>
              <a:t>der Desktop</a:t>
            </a:r>
          </a:p>
          <a:p>
            <a:pPr>
              <a:lnSpc>
                <a:spcPct val="160000"/>
              </a:lnSpc>
            </a:pPr>
            <a:r>
              <a:rPr lang="de-DE" dirty="0" smtClean="0"/>
              <a:t>die Hardware</a:t>
            </a:r>
          </a:p>
          <a:p>
            <a:pPr>
              <a:lnSpc>
                <a:spcPct val="160000"/>
              </a:lnSpc>
            </a:pPr>
            <a:r>
              <a:rPr lang="de-DE" dirty="0" smtClean="0"/>
              <a:t>die Software</a:t>
            </a:r>
          </a:p>
          <a:p>
            <a:r>
              <a:rPr lang="de-DE" dirty="0" smtClean="0"/>
              <a:t>das Fenster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121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Wichtige Begriffe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44824"/>
            <a:ext cx="10515600" cy="4351338"/>
          </a:xfrm>
        </p:spPr>
        <p:txBody>
          <a:bodyPr numCol="2">
            <a:normAutofit/>
          </a:bodyPr>
          <a:lstStyle/>
          <a:p>
            <a:pPr>
              <a:lnSpc>
                <a:spcPct val="160000"/>
              </a:lnSpc>
            </a:pPr>
            <a:r>
              <a:rPr lang="de-DE" dirty="0" smtClean="0"/>
              <a:t>der Ordner</a:t>
            </a:r>
          </a:p>
          <a:p>
            <a:pPr>
              <a:lnSpc>
                <a:spcPct val="160000"/>
              </a:lnSpc>
            </a:pPr>
            <a:r>
              <a:rPr lang="de-DE" dirty="0" smtClean="0"/>
              <a:t>der Explorer</a:t>
            </a:r>
          </a:p>
          <a:p>
            <a:pPr>
              <a:lnSpc>
                <a:spcPct val="160000"/>
              </a:lnSpc>
            </a:pPr>
            <a:r>
              <a:rPr lang="de-DE" dirty="0" smtClean="0"/>
              <a:t>der Pfad</a:t>
            </a:r>
          </a:p>
          <a:p>
            <a:pPr>
              <a:lnSpc>
                <a:spcPct val="160000"/>
              </a:lnSpc>
            </a:pPr>
            <a:r>
              <a:rPr lang="de-DE" dirty="0" smtClean="0"/>
              <a:t>das Vorschaubild</a:t>
            </a:r>
          </a:p>
          <a:p>
            <a:pPr>
              <a:lnSpc>
                <a:spcPct val="160000"/>
              </a:lnSpc>
            </a:pPr>
            <a:r>
              <a:rPr lang="de-DE" dirty="0" smtClean="0"/>
              <a:t>Fenster minimieren</a:t>
            </a:r>
          </a:p>
          <a:p>
            <a:pPr>
              <a:lnSpc>
                <a:spcPct val="160000"/>
              </a:lnSpc>
            </a:pPr>
            <a:r>
              <a:rPr lang="de-DE" dirty="0"/>
              <a:t>Fenster </a:t>
            </a:r>
            <a:r>
              <a:rPr lang="de-DE" dirty="0" smtClean="0"/>
              <a:t>maximieren</a:t>
            </a:r>
          </a:p>
          <a:p>
            <a:pPr>
              <a:lnSpc>
                <a:spcPct val="160000"/>
              </a:lnSpc>
            </a:pPr>
            <a:r>
              <a:rPr lang="de-DE" dirty="0" smtClean="0"/>
              <a:t>Fenster andocken</a:t>
            </a:r>
          </a:p>
          <a:p>
            <a:pPr>
              <a:lnSpc>
                <a:spcPct val="160000"/>
              </a:lnSpc>
            </a:pPr>
            <a:r>
              <a:rPr lang="de-DE" dirty="0" smtClean="0"/>
              <a:t>die Taskleiste</a:t>
            </a:r>
          </a:p>
          <a:p>
            <a:pPr>
              <a:lnSpc>
                <a:spcPct val="160000"/>
              </a:lnSpc>
            </a:pPr>
            <a:r>
              <a:rPr lang="de-DE" dirty="0" smtClean="0"/>
              <a:t>die Programmverknüpfung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34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Wichtige Begriffe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44824"/>
            <a:ext cx="10515600" cy="4351338"/>
          </a:xfrm>
        </p:spPr>
        <p:txBody>
          <a:bodyPr numCol="2">
            <a:normAutofit/>
          </a:bodyPr>
          <a:lstStyle/>
          <a:p>
            <a:pPr>
              <a:lnSpc>
                <a:spcPct val="160000"/>
              </a:lnSpc>
            </a:pPr>
            <a:r>
              <a:rPr lang="de-DE" dirty="0" smtClean="0"/>
              <a:t>das Eingabefeld</a:t>
            </a:r>
          </a:p>
          <a:p>
            <a:pPr>
              <a:lnSpc>
                <a:spcPct val="160000"/>
              </a:lnSpc>
            </a:pPr>
            <a:r>
              <a:rPr lang="de-DE" dirty="0" smtClean="0"/>
              <a:t>das Kontextmenü</a:t>
            </a:r>
          </a:p>
          <a:p>
            <a:pPr>
              <a:lnSpc>
                <a:spcPct val="160000"/>
              </a:lnSpc>
            </a:pPr>
            <a:r>
              <a:rPr lang="de-DE" dirty="0" err="1" smtClean="0"/>
              <a:t>drag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drop</a:t>
            </a:r>
            <a:endParaRPr lang="de-DE" dirty="0" smtClean="0"/>
          </a:p>
          <a:p>
            <a:pPr>
              <a:lnSpc>
                <a:spcPct val="160000"/>
              </a:lnSpc>
            </a:pPr>
            <a:r>
              <a:rPr lang="de-DE" dirty="0" smtClean="0"/>
              <a:t>der Auswahlrahmen</a:t>
            </a:r>
          </a:p>
          <a:p>
            <a:pPr>
              <a:lnSpc>
                <a:spcPct val="16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32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Aufgabe </a:t>
            </a:r>
            <a:r>
              <a:rPr lang="de-DE" dirty="0" smtClean="0"/>
              <a:t>1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defRPr/>
            </a:pPr>
            <a:r>
              <a:rPr lang="de-DE" dirty="0" smtClean="0"/>
              <a:t>Erkunden Sie die Einstellung des Computers.</a:t>
            </a:r>
          </a:p>
          <a:p>
            <a:pPr>
              <a:lnSpc>
                <a:spcPct val="200000"/>
              </a:lnSpc>
              <a:defRPr/>
            </a:pPr>
            <a:r>
              <a:rPr lang="de-DE" dirty="0" smtClean="0"/>
              <a:t>Nehmen Sie folgende Menüs zu Hilfe:</a:t>
            </a:r>
          </a:p>
          <a:p>
            <a:pPr lvl="1">
              <a:lnSpc>
                <a:spcPct val="200000"/>
              </a:lnSpc>
              <a:defRPr/>
            </a:pPr>
            <a:r>
              <a:rPr lang="de-DE" dirty="0" smtClean="0"/>
              <a:t>Hintergrund und </a:t>
            </a:r>
            <a:r>
              <a:rPr lang="de-DE" dirty="0"/>
              <a:t>Farbe</a:t>
            </a:r>
            <a:endParaRPr lang="de-DE" dirty="0" smtClean="0"/>
          </a:p>
          <a:p>
            <a:pPr lvl="1">
              <a:lnSpc>
                <a:spcPct val="200000"/>
              </a:lnSpc>
              <a:defRPr/>
            </a:pPr>
            <a:r>
              <a:rPr lang="de-DE" dirty="0" smtClean="0"/>
              <a:t>Schriftgröße</a:t>
            </a:r>
          </a:p>
          <a:p>
            <a:pPr lvl="1">
              <a:lnSpc>
                <a:spcPct val="200000"/>
              </a:lnSpc>
              <a:defRPr/>
            </a:pPr>
            <a:r>
              <a:rPr lang="de-DE" dirty="0" smtClean="0"/>
              <a:t>Sperrbildschirm</a:t>
            </a:r>
          </a:p>
          <a:p>
            <a:pPr lvl="1">
              <a:lnSpc>
                <a:spcPct val="200000"/>
              </a:lnSpc>
              <a:defRPr/>
            </a:pPr>
            <a:r>
              <a:rPr lang="de-DE" dirty="0" smtClean="0"/>
              <a:t>Verbindung mit anderen Geräten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Aufgabe </a:t>
            </a:r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198" y="1825624"/>
            <a:ext cx="10917129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defRPr/>
            </a:pPr>
            <a:r>
              <a:rPr lang="de-DE" dirty="0" smtClean="0"/>
              <a:t>Öffnen Sie den Browser auf Ihrem Computer.</a:t>
            </a:r>
            <a:endParaRPr dirty="0"/>
          </a:p>
          <a:p>
            <a:pPr>
              <a:lnSpc>
                <a:spcPct val="200000"/>
              </a:lnSpc>
              <a:defRPr/>
            </a:pPr>
            <a:r>
              <a:rPr lang="de-DE" dirty="0" smtClean="0"/>
              <a:t>Rufen Sie die Webseite </a:t>
            </a:r>
            <a:r>
              <a:rPr lang="de-DE" b="1" dirty="0" smtClean="0"/>
              <a:t>icloud.com</a:t>
            </a:r>
            <a:r>
              <a:rPr lang="de-DE" dirty="0" smtClean="0"/>
              <a:t> ab und speichern Sie sie als Favorit.</a:t>
            </a:r>
          </a:p>
          <a:p>
            <a:pPr>
              <a:lnSpc>
                <a:spcPct val="200000"/>
              </a:lnSpc>
              <a:defRPr/>
            </a:pPr>
            <a:r>
              <a:rPr lang="de-DE" dirty="0"/>
              <a:t>Loggen Sie sich mit Ihrem </a:t>
            </a:r>
            <a:r>
              <a:rPr lang="de-DE" dirty="0" err="1"/>
              <a:t>iCloud</a:t>
            </a:r>
            <a:r>
              <a:rPr lang="de-DE" dirty="0"/>
              <a:t> Account ein.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80000"/>
            <a:ext cx="10515600" cy="540000"/>
          </a:xfrm>
        </p:spPr>
        <p:txBody>
          <a:bodyPr/>
          <a:lstStyle/>
          <a:p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</a:rPr>
              <a:t>Impressum</a:t>
            </a:r>
            <a:endParaRPr lang="de-DE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980000"/>
            <a:ext cx="10515600" cy="4038306"/>
          </a:xfrm>
        </p:spPr>
        <p:txBody>
          <a:bodyPr numCol="2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Herausgegeben von</a:t>
            </a:r>
          </a:p>
          <a:p>
            <a:pPr marL="0" indent="0">
              <a:lnSpc>
                <a:spcPct val="200000"/>
              </a:lnSpc>
              <a:buNone/>
            </a:pPr>
            <a:endParaRPr lang="de-DE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GFFB 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gGmbH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#</a:t>
            </a:r>
            <a:r>
              <a:rPr lang="de-DE" sz="12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ABCforJobs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(Projektlaufzeit 01.11.2021 bis 31.10.2025)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Mainzer Landstraße 349</a:t>
            </a:r>
            <a:b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60326 Frankfurt am </a:t>
            </a:r>
            <a:r>
              <a:rPr lang="de-DE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www.gffb.de</a:t>
            </a:r>
            <a:endParaRPr lang="de-DE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Lizenz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Selbstlernprogramm </a:t>
            </a:r>
            <a:r>
              <a:rPr lang="de-DE" sz="12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HoGa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unterliegt der Lizenz 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Creative </a:t>
            </a:r>
            <a:r>
              <a:rPr lang="de-DE" sz="12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Commons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Namensnennung – Weitergabe unter gleichen Bedingungen 4.0 International (CC BY-SA 4.0)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Urheberin ist die </a:t>
            </a:r>
            <a:r>
              <a:rPr lang="de-DE" sz="1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GFFB gGmbH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 nennen.</a:t>
            </a:r>
            <a:b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vollständigen Lizenzbedingungen finden Sie unter: </a:t>
            </a:r>
            <a:r>
              <a:rPr lang="de-DE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www.creativecommons.org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Förderhinweis</a:t>
            </a:r>
            <a:endParaRPr lang="de-DE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Dieses Produkt wurde im Rahmen der Nationalen Dekade für Alphabetisierung und Grundbildung 2016-2026 mit Mitteln des Bundesministeriums für Bildung, Familie, Senioren, Frauen und Jugend unter dem Förderkennzeichen </a:t>
            </a:r>
            <a:r>
              <a:rPr lang="de-DE" sz="1200" b="1" dirty="0">
                <a:latin typeface="Verdana" panose="020B0604030504040204" pitchFamily="34" charset="0"/>
                <a:ea typeface="Verdana" panose="020B0604030504040204" pitchFamily="34" charset="0"/>
              </a:rPr>
              <a:t>W-1505A-AOG</a:t>
            </a: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 gefördert. Die Verantwortung für den Inhalt dieser Veröffentlichung liegt bei der Autorin/beim Autor.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© August 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Grafik 5" descr="C:\Users\o.beneke\AppData\Local\Microsoft\Windows\INetCache\Content.MSO\D4BF92B4.tmp"/>
          <p:cNvPicPr/>
          <p:nvPr/>
        </p:nvPicPr>
        <p:blipFill>
          <a:blip r:embed="rId7"/>
          <a:stretch/>
        </p:blipFill>
        <p:spPr bwMode="auto">
          <a:xfrm>
            <a:off x="923049" y="4379088"/>
            <a:ext cx="951630" cy="333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52" y="2349815"/>
            <a:ext cx="812713" cy="36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92087"/>
            <a:ext cx="3542516" cy="10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20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7A4215-1DF8-4E7A-85B7-32EE2C05E286}:271"/>
</p:tagLst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236</Words>
  <Application>Microsoft Office PowerPoint</Application>
  <DocSecurity>0</DocSecurity>
  <PresentationFormat>Breitbild</PresentationFormat>
  <Paragraphs>60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Verdana</vt:lpstr>
      <vt:lpstr>Benutzerdefiniertes Design</vt:lpstr>
      <vt:lpstr>1. Lernmodul</vt:lpstr>
      <vt:lpstr>Wichtige Begriffe</vt:lpstr>
      <vt:lpstr>Wichtige Begriffe</vt:lpstr>
      <vt:lpstr>Wichtige Begriffe</vt:lpstr>
      <vt:lpstr>Aufgabe 1 </vt:lpstr>
      <vt:lpstr>Aufgabe 2</vt:lpstr>
      <vt:lpstr>PowerPoint-Präsentation</vt:lpstr>
      <vt:lpstr>Impressum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Buason, Nichakan</dc:creator>
  <cp:keywords/>
  <dc:description/>
  <cp:lastModifiedBy>TS</cp:lastModifiedBy>
  <cp:revision>58</cp:revision>
  <dcterms:created xsi:type="dcterms:W3CDTF">2022-02-21T09:35:31Z</dcterms:created>
  <dcterms:modified xsi:type="dcterms:W3CDTF">2025-09-22T09:36:05Z</dcterms:modified>
  <cp:category/>
  <dc:identifier/>
  <cp:contentStatus/>
  <dc:language/>
  <cp:version/>
</cp:coreProperties>
</file>