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12192000" cy="6858000"/>
  <p:defaultTextStyle>
    <a:defPPr>
      <a:defRPr lang="de-DE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150" y="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 bwMode="auto"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CB9FDC2-C0BD-4C85-ACE6-10E6CD44334E}" type="datetimeFigureOut">
              <a:rPr lang="de-DE"/>
              <a:t>22.09.2025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 bwMode="auto">
          <a:xfrm>
            <a:off x="1219200" y="3300413"/>
            <a:ext cx="9753600" cy="270033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 bwMode="auto"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 bwMode="auto"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B8489D5-35A7-475C-85F0-F1DF468F773C}" type="slidenum">
              <a:rPr lang="de-DE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8489D5-35A7-475C-85F0-F1DF468F773C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83411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TN sollen den Code zum Entsperren am Ende der Stunde deaktivieren.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CB8489D5-35A7-475C-85F0-F1DF468F773C}" type="slidenum">
              <a:rPr lang="de-DE"/>
              <a:t>9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A500E-1CD0-493A-A054-3DD3D916684D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352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jpg"/><Relationship Id="rId12" Type="http://schemas.openxmlformats.org/officeDocument/2006/relationships/image" Target="../media/image21.jp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jp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jpg"/><Relationship Id="rId4" Type="http://schemas.openxmlformats.org/officeDocument/2006/relationships/image" Target="../media/image13.jpg"/><Relationship Id="rId9" Type="http://schemas.openxmlformats.org/officeDocument/2006/relationships/image" Target="../media/image18.jp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Bildungs 5.0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 userDrawn="1"/>
        </p:nvPicPr>
        <p:blipFill>
          <a:blip r:embed="rId2"/>
          <a:srcRect l="12631" r="4028"/>
          <a:stretch/>
        </p:blipFill>
        <p:spPr bwMode="auto">
          <a:xfrm>
            <a:off x="1477902" y="573393"/>
            <a:ext cx="8461840" cy="571121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Zwei Inhal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2174789" y="365125"/>
            <a:ext cx="7965991" cy="1325563"/>
          </a:xfrm>
        </p:spPr>
        <p:txBody>
          <a:bodyPr/>
          <a:lstStyle/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838200" y="365125"/>
            <a:ext cx="1278193" cy="90081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Vergleich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2183027" y="365125"/>
            <a:ext cx="9172360" cy="1325563"/>
          </a:xfrm>
        </p:spPr>
        <p:txBody>
          <a:bodyPr/>
          <a:lstStyle/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838200" y="365125"/>
            <a:ext cx="1278193" cy="90081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Logo und V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3134927" y="365125"/>
            <a:ext cx="7005852" cy="1325563"/>
          </a:xfrm>
        </p:spPr>
        <p:txBody>
          <a:bodyPr/>
          <a:lstStyle/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838200" y="365125"/>
            <a:ext cx="2206727" cy="1555200"/>
          </a:xfrm>
          <a:prstGeom prst="rect">
            <a:avLst/>
          </a:prstGeom>
        </p:spPr>
      </p:pic>
      <p:grpSp>
        <p:nvGrpSpPr>
          <p:cNvPr id="4" name="Gruppieren 3"/>
          <p:cNvGrpSpPr/>
          <p:nvPr userDrawn="1"/>
        </p:nvGrpSpPr>
        <p:grpSpPr bwMode="auto">
          <a:xfrm>
            <a:off x="9836375" y="1201056"/>
            <a:ext cx="2070000" cy="3901845"/>
            <a:chOff x="9836375" y="1201056"/>
            <a:chExt cx="2070000" cy="3901845"/>
          </a:xfrm>
        </p:grpSpPr>
        <p:sp>
          <p:nvSpPr>
            <p:cNvPr id="5" name="Ellipse 4"/>
            <p:cNvSpPr/>
            <p:nvPr/>
          </p:nvSpPr>
          <p:spPr bwMode="auto">
            <a:xfrm>
              <a:off x="9836375" y="1201056"/>
              <a:ext cx="1800000" cy="1800000"/>
            </a:xfrm>
            <a:prstGeom prst="ellipse">
              <a:avLst/>
            </a:prstGeom>
            <a:solidFill>
              <a:srgbClr val="F9B72B"/>
            </a:solidFill>
            <a:ln>
              <a:solidFill>
                <a:srgbClr val="F9B72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7" name="Ellipse 6"/>
            <p:cNvSpPr/>
            <p:nvPr/>
          </p:nvSpPr>
          <p:spPr bwMode="auto">
            <a:xfrm>
              <a:off x="11366375" y="3613694"/>
              <a:ext cx="540000" cy="540000"/>
            </a:xfrm>
            <a:prstGeom prst="ellipse">
              <a:avLst/>
            </a:prstGeom>
            <a:noFill/>
            <a:ln w="57150">
              <a:solidFill>
                <a:srgbClr val="F9B72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8" name="Ellipse 7"/>
            <p:cNvSpPr/>
            <p:nvPr/>
          </p:nvSpPr>
          <p:spPr bwMode="auto">
            <a:xfrm>
              <a:off x="11056721" y="4850901"/>
              <a:ext cx="252000" cy="252000"/>
            </a:xfrm>
            <a:prstGeom prst="ellipse">
              <a:avLst/>
            </a:prstGeom>
            <a:noFill/>
            <a:ln w="28575">
              <a:solidFill>
                <a:srgbClr val="F9B72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de-DE"/>
                <a:t>#</a:t>
              </a:r>
              <a:endParaRPr/>
            </a:p>
          </p:txBody>
        </p:sp>
        <p:pic>
          <p:nvPicPr>
            <p:cNvPr id="9" name="Grafik 8"/>
            <p:cNvPicPr>
              <a:picLocks noChangeAspect="1"/>
            </p:cNvPicPr>
            <p:nvPr/>
          </p:nvPicPr>
          <p:blipFill>
            <a:blip r:embed="rId3"/>
            <a:srcRect l="15376" r="15376"/>
            <a:stretch/>
          </p:blipFill>
          <p:spPr bwMode="auto">
            <a:xfrm>
              <a:off x="9926375" y="1291056"/>
              <a:ext cx="1620000" cy="1620000"/>
            </a:xfrm>
            <a:prstGeom prst="ellipse">
              <a:avLst/>
            </a:prstGeom>
            <a:ln w="28575">
              <a:solidFill>
                <a:schemeClr val="bg1"/>
              </a:solidFill>
            </a:ln>
          </p:spPr>
        </p:pic>
      </p:grp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0715504" y="5977336"/>
            <a:ext cx="949446" cy="669127"/>
          </a:xfrm>
          <a:prstGeom prst="rect">
            <a:avLst/>
          </a:prstGeom>
        </p:spPr>
      </p:pic>
      <p:sp>
        <p:nvSpPr>
          <p:cNvPr id="12" name="Inhaltsplatzhalter 6"/>
          <p:cNvSpPr>
            <a:spLocks noGrp="1"/>
          </p:cNvSpPr>
          <p:nvPr>
            <p:ph idx="1"/>
          </p:nvPr>
        </p:nvSpPr>
        <p:spPr bwMode="auto">
          <a:xfrm>
            <a:off x="838200" y="1990217"/>
            <a:ext cx="9485376" cy="4351338"/>
          </a:xfrm>
        </p:spPr>
        <p:txBody>
          <a:bodyPr>
            <a:normAutofit fontScale="77500" lnSpcReduction="20000"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lnSpc>
                <a:spcPct val="150000"/>
              </a:lnSpc>
              <a:defRPr/>
            </a:pPr>
            <a:endParaRPr lang="de-DE">
              <a:latin typeface="Verdana"/>
              <a:ea typeface="Verdana"/>
              <a:cs typeface="Verdana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Leer Logo obe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838200" y="365125"/>
            <a:ext cx="1278193" cy="90081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Leer Logo unte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0717200" y="5976000"/>
            <a:ext cx="950400" cy="66979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Inhalt mit Überschri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839788" y="1334530"/>
            <a:ext cx="3932237" cy="1783492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3146853"/>
            <a:ext cx="3932237" cy="272213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838200" y="365125"/>
            <a:ext cx="1278193" cy="90081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Bild mit Überschri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838200" y="1348629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3031524"/>
            <a:ext cx="3932237" cy="283746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838200" y="365125"/>
            <a:ext cx="1278193" cy="90081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Titel und vertikaler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2240692" y="365125"/>
            <a:ext cx="7900087" cy="1325563"/>
          </a:xfrm>
        </p:spPr>
        <p:txBody>
          <a:bodyPr/>
          <a:lstStyle/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838200" y="365125"/>
            <a:ext cx="1278193" cy="90081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Vertikaler Titel u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 bwMode="auto">
          <a:xfrm>
            <a:off x="8724900" y="1186249"/>
            <a:ext cx="2628900" cy="4990714"/>
          </a:xfrm>
        </p:spPr>
        <p:txBody>
          <a:bodyPr vert="eaVert"/>
          <a:lstStyle/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838200" y="365125"/>
            <a:ext cx="1278193" cy="90081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elfoli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9" name="Gruppieren 8"/>
          <p:cNvGrpSpPr/>
          <p:nvPr userDrawn="1"/>
        </p:nvGrpSpPr>
        <p:grpSpPr bwMode="auto">
          <a:xfrm>
            <a:off x="782192" y="4701673"/>
            <a:ext cx="4494658" cy="1356227"/>
            <a:chOff x="959992" y="4972909"/>
            <a:chExt cx="5462764" cy="1777141"/>
          </a:xfrm>
        </p:grpSpPr>
        <p:pic>
          <p:nvPicPr>
            <p:cNvPr id="10" name="Grafik 9"/>
            <p:cNvPicPr>
              <a:picLocks noChangeAspect="1"/>
            </p:cNvPicPr>
            <p:nvPr/>
          </p:nvPicPr>
          <p:blipFill>
            <a:blip r:embed="rId2"/>
            <a:stretch/>
          </p:blipFill>
          <p:spPr bwMode="auto">
            <a:xfrm>
              <a:off x="4127499" y="4972909"/>
              <a:ext cx="2295258" cy="1777141"/>
            </a:xfrm>
            <a:prstGeom prst="rect">
              <a:avLst/>
            </a:prstGeom>
          </p:spPr>
        </p:pic>
        <p:pic>
          <p:nvPicPr>
            <p:cNvPr id="11" name="Grafik 10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959992" y="5415894"/>
              <a:ext cx="2504773" cy="938583"/>
            </a:xfrm>
            <a:prstGeom prst="rect">
              <a:avLst/>
            </a:prstGeom>
          </p:spPr>
        </p:pic>
      </p:grp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 bwMode="auto">
          <a:xfrm>
            <a:off x="1070919" y="3045911"/>
            <a:ext cx="33528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de-DE"/>
              <a:t>Formatvorlage des Untertitelmasters durch Klicken bearbeiten</a:t>
            </a:r>
            <a:endParaRPr/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5857103" y="2455082"/>
            <a:ext cx="6334896" cy="4402918"/>
          </a:xfrm>
          <a:prstGeom prst="rect">
            <a:avLst/>
          </a:prstGeom>
        </p:spPr>
      </p:pic>
      <p:sp>
        <p:nvSpPr>
          <p:cNvPr id="14" name="Titel 13"/>
          <p:cNvSpPr>
            <a:spLocks noGrp="1"/>
          </p:cNvSpPr>
          <p:nvPr>
            <p:ph type="title"/>
          </p:nvPr>
        </p:nvSpPr>
        <p:spPr bwMode="auto">
          <a:xfrm>
            <a:off x="1075037" y="1555249"/>
            <a:ext cx="7949514" cy="1325563"/>
          </a:xfrm>
        </p:spPr>
        <p:txBody>
          <a:bodyPr/>
          <a:lstStyle/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Letzte Sei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 userDrawn="1"/>
        </p:nvSpPr>
        <p:spPr bwMode="auto">
          <a:xfrm>
            <a:off x="494270" y="1141845"/>
            <a:ext cx="1120346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  <a:defRPr/>
            </a:pPr>
            <a:r>
              <a:rPr lang="de-DE" sz="4300">
                <a:solidFill>
                  <a:schemeClr val="accent5">
                    <a:lumMod val="75000"/>
                  </a:schemeClr>
                </a:solidFill>
                <a:latin typeface="Verdana"/>
                <a:ea typeface="Verdana"/>
              </a:rPr>
              <a:t>Vielen Dank.</a:t>
            </a:r>
            <a:br>
              <a:rPr lang="de-DE" sz="4300">
                <a:solidFill>
                  <a:schemeClr val="accent5">
                    <a:lumMod val="75000"/>
                  </a:schemeClr>
                </a:solidFill>
                <a:latin typeface="Verdana"/>
                <a:ea typeface="Verdana"/>
              </a:rPr>
            </a:br>
            <a:r>
              <a:rPr lang="de-DE" sz="3900">
                <a:solidFill>
                  <a:srgbClr val="F9B72B"/>
                </a:solidFill>
                <a:latin typeface="Verdana"/>
                <a:ea typeface="Verdana"/>
              </a:rPr>
              <a:t>www.abcforjobs.de</a:t>
            </a:r>
            <a:br>
              <a:rPr lang="de-DE" sz="3900">
                <a:solidFill>
                  <a:srgbClr val="F9B72B"/>
                </a:solidFill>
                <a:latin typeface="Verdana"/>
                <a:ea typeface="Verdana"/>
              </a:rPr>
            </a:br>
            <a:r>
              <a:rPr lang="de-DE" sz="3900">
                <a:solidFill>
                  <a:srgbClr val="AFCB07"/>
                </a:solidFill>
                <a:latin typeface="Verdana"/>
                <a:ea typeface="Verdana"/>
              </a:rPr>
              <a:t>www.alphadekade.de</a:t>
            </a:r>
            <a:endParaRPr/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0715504" y="5977336"/>
            <a:ext cx="949446" cy="669127"/>
          </a:xfrm>
          <a:prstGeom prst="rect">
            <a:avLst/>
          </a:prstGeom>
        </p:spPr>
      </p:pic>
      <p:grpSp>
        <p:nvGrpSpPr>
          <p:cNvPr id="7" name="Gruppieren 6"/>
          <p:cNvGrpSpPr/>
          <p:nvPr userDrawn="1"/>
        </p:nvGrpSpPr>
        <p:grpSpPr bwMode="auto">
          <a:xfrm>
            <a:off x="3672914" y="5056094"/>
            <a:ext cx="5012260" cy="1546074"/>
            <a:chOff x="959992" y="4972909"/>
            <a:chExt cx="5462764" cy="1777141"/>
          </a:xfrm>
        </p:grpSpPr>
        <p:pic>
          <p:nvPicPr>
            <p:cNvPr id="8" name="Grafik 7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4127499" y="4972909"/>
              <a:ext cx="2295258" cy="1777141"/>
            </a:xfrm>
            <a:prstGeom prst="rect">
              <a:avLst/>
            </a:prstGeom>
          </p:spPr>
        </p:pic>
        <p:pic>
          <p:nvPicPr>
            <p:cNvPr id="9" name="Grafik 8"/>
            <p:cNvPicPr>
              <a:picLocks noChangeAspect="1"/>
            </p:cNvPicPr>
            <p:nvPr/>
          </p:nvPicPr>
          <p:blipFill>
            <a:blip r:embed="rId4"/>
            <a:stretch/>
          </p:blipFill>
          <p:spPr bwMode="auto">
            <a:xfrm>
              <a:off x="959992" y="5415894"/>
              <a:ext cx="2504773" cy="938583"/>
            </a:xfrm>
            <a:prstGeom prst="rect">
              <a:avLst/>
            </a:prstGeom>
          </p:spPr>
        </p:pic>
      </p:grp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5"/>
          <a:stretch/>
        </p:blipFill>
        <p:spPr bwMode="auto">
          <a:xfrm>
            <a:off x="2353579" y="2363259"/>
            <a:ext cx="1392174" cy="1392174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6"/>
          <a:stretch/>
        </p:blipFill>
        <p:spPr bwMode="auto">
          <a:xfrm>
            <a:off x="8976360" y="3471896"/>
            <a:ext cx="1393200" cy="13932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Das Konsortium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grpSp>
        <p:nvGrpSpPr>
          <p:cNvPr id="19" name="Gruppieren 18"/>
          <p:cNvGrpSpPr/>
          <p:nvPr userDrawn="1"/>
        </p:nvGrpSpPr>
        <p:grpSpPr bwMode="auto">
          <a:xfrm>
            <a:off x="685800" y="1460500"/>
            <a:ext cx="5175250" cy="5285539"/>
            <a:chOff x="685800" y="1460500"/>
            <a:chExt cx="5175250" cy="5285539"/>
          </a:xfrm>
        </p:grpSpPr>
        <p:sp>
          <p:nvSpPr>
            <p:cNvPr id="14" name="Abgerundetes Rechteck 13"/>
            <p:cNvSpPr/>
            <p:nvPr userDrawn="1"/>
          </p:nvSpPr>
          <p:spPr bwMode="auto">
            <a:xfrm>
              <a:off x="685800" y="5048876"/>
              <a:ext cx="5175250" cy="1697162"/>
            </a:xfrm>
            <a:prstGeom prst="roundRect">
              <a:avLst>
                <a:gd name="adj" fmla="val 2953"/>
              </a:avLst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DE"/>
            </a:p>
          </p:txBody>
        </p:sp>
        <p:grpSp>
          <p:nvGrpSpPr>
            <p:cNvPr id="18" name="Gruppieren 17"/>
            <p:cNvGrpSpPr/>
            <p:nvPr userDrawn="1"/>
          </p:nvGrpSpPr>
          <p:grpSpPr bwMode="auto">
            <a:xfrm>
              <a:off x="685800" y="1460500"/>
              <a:ext cx="5175250" cy="4981493"/>
              <a:chOff x="685800" y="1460500"/>
              <a:chExt cx="5175250" cy="4981493"/>
            </a:xfrm>
          </p:grpSpPr>
          <p:sp>
            <p:nvSpPr>
              <p:cNvPr id="6" name="Abgerundetes Rechteck 5"/>
              <p:cNvSpPr/>
              <p:nvPr userDrawn="1"/>
            </p:nvSpPr>
            <p:spPr bwMode="auto">
              <a:xfrm>
                <a:off x="685800" y="1460500"/>
                <a:ext cx="5175250" cy="3407328"/>
              </a:xfrm>
              <a:prstGeom prst="roundRect">
                <a:avLst>
                  <a:gd name="adj" fmla="val 2953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de-DE"/>
              </a:p>
            </p:txBody>
          </p:sp>
          <p:pic>
            <p:nvPicPr>
              <p:cNvPr id="7" name="Grafik 6"/>
              <p:cNvPicPr>
                <a:picLocks noChangeAspect="1"/>
              </p:cNvPicPr>
              <p:nvPr userDrawn="1"/>
            </p:nvPicPr>
            <p:blipFill>
              <a:blip r:embed="rId2"/>
              <a:stretch/>
            </p:blipFill>
            <p:spPr bwMode="auto">
              <a:xfrm>
                <a:off x="1032388" y="1993061"/>
                <a:ext cx="2103987" cy="451302"/>
              </a:xfrm>
              <a:prstGeom prst="rect">
                <a:avLst/>
              </a:prstGeom>
            </p:spPr>
          </p:pic>
          <p:pic>
            <p:nvPicPr>
              <p:cNvPr id="8" name="Grafik 7"/>
              <p:cNvPicPr>
                <a:picLocks noChangeAspect="1"/>
              </p:cNvPicPr>
              <p:nvPr userDrawn="1"/>
            </p:nvPicPr>
            <p:blipFill>
              <a:blip r:embed="rId3"/>
              <a:stretch/>
            </p:blipFill>
            <p:spPr bwMode="auto">
              <a:xfrm>
                <a:off x="1032388" y="3132224"/>
                <a:ext cx="4451682" cy="648000"/>
              </a:xfrm>
              <a:prstGeom prst="rect">
                <a:avLst/>
              </a:prstGeom>
            </p:spPr>
          </p:pic>
          <p:pic>
            <p:nvPicPr>
              <p:cNvPr id="9" name="Grafik 8"/>
              <p:cNvPicPr>
                <a:picLocks noChangeAspect="1"/>
              </p:cNvPicPr>
              <p:nvPr userDrawn="1"/>
            </p:nvPicPr>
            <p:blipFill>
              <a:blip r:embed="rId4"/>
              <a:stretch/>
            </p:blipFill>
            <p:spPr bwMode="auto">
              <a:xfrm>
                <a:off x="3073582" y="2446961"/>
                <a:ext cx="2601930" cy="576000"/>
              </a:xfrm>
              <a:prstGeom prst="rect">
                <a:avLst/>
              </a:prstGeom>
            </p:spPr>
          </p:pic>
          <p:pic>
            <p:nvPicPr>
              <p:cNvPr id="10" name="Grafik 9"/>
              <p:cNvPicPr>
                <a:picLocks noChangeAspect="1"/>
              </p:cNvPicPr>
              <p:nvPr userDrawn="1"/>
            </p:nvPicPr>
            <p:blipFill>
              <a:blip r:embed="rId5"/>
              <a:stretch/>
            </p:blipFill>
            <p:spPr bwMode="auto">
              <a:xfrm>
                <a:off x="4250357" y="4024773"/>
                <a:ext cx="621494" cy="717667"/>
              </a:xfrm>
              <a:prstGeom prst="rect">
                <a:avLst/>
              </a:prstGeom>
            </p:spPr>
          </p:pic>
          <p:pic>
            <p:nvPicPr>
              <p:cNvPr id="11" name="Grafik 10"/>
              <p:cNvPicPr>
                <a:picLocks noChangeAspect="1"/>
              </p:cNvPicPr>
              <p:nvPr userDrawn="1"/>
            </p:nvPicPr>
            <p:blipFill>
              <a:blip r:embed="rId6"/>
              <a:stretch/>
            </p:blipFill>
            <p:spPr bwMode="auto">
              <a:xfrm>
                <a:off x="1032388" y="3980482"/>
                <a:ext cx="2068196" cy="708478"/>
              </a:xfrm>
              <a:prstGeom prst="rect">
                <a:avLst/>
              </a:prstGeom>
            </p:spPr>
          </p:pic>
          <p:sp>
            <p:nvSpPr>
              <p:cNvPr id="12" name="Textfeld 11"/>
              <p:cNvSpPr txBox="1"/>
              <p:nvPr userDrawn="1"/>
            </p:nvSpPr>
            <p:spPr bwMode="auto">
              <a:xfrm>
                <a:off x="953306" y="1564939"/>
                <a:ext cx="3498081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de-DE" u="sng">
                    <a:latin typeface="Verdana"/>
                    <a:ea typeface="Verdana"/>
                    <a:cs typeface="Verdana"/>
                  </a:rPr>
                  <a:t>Unternehmen und Verbände</a:t>
                </a:r>
                <a:endParaRPr/>
              </a:p>
            </p:txBody>
          </p:sp>
          <p:sp>
            <p:nvSpPr>
              <p:cNvPr id="13" name="Textfeld 12"/>
              <p:cNvSpPr txBox="1"/>
              <p:nvPr userDrawn="1"/>
            </p:nvSpPr>
            <p:spPr bwMode="auto">
              <a:xfrm>
                <a:off x="4871851" y="4510628"/>
                <a:ext cx="887997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de-DE" sz="1100">
                    <a:solidFill>
                      <a:srgbClr val="00655B"/>
                    </a:solidFill>
                    <a:latin typeface="Verdana"/>
                    <a:ea typeface="Verdana"/>
                  </a:rPr>
                  <a:t>KORION</a:t>
                </a:r>
                <a:endParaRPr/>
              </a:p>
            </p:txBody>
          </p:sp>
          <p:pic>
            <p:nvPicPr>
              <p:cNvPr id="15" name="Inhaltsplatzhalter 1"/>
              <p:cNvPicPr>
                <a:picLocks noChangeAspect="1"/>
              </p:cNvPicPr>
              <p:nvPr userDrawn="1"/>
            </p:nvPicPr>
            <p:blipFill>
              <a:blip r:embed="rId7"/>
              <a:stretch/>
            </p:blipFill>
            <p:spPr bwMode="auto">
              <a:xfrm>
                <a:off x="1053336" y="5815490"/>
                <a:ext cx="2412767" cy="504000"/>
              </a:xfrm>
              <a:prstGeom prst="rect">
                <a:avLst/>
              </a:prstGeom>
            </p:spPr>
          </p:pic>
          <p:pic>
            <p:nvPicPr>
              <p:cNvPr id="16" name="Grafik 15"/>
              <p:cNvPicPr>
                <a:picLocks noChangeAspect="1"/>
              </p:cNvPicPr>
              <p:nvPr userDrawn="1"/>
            </p:nvPicPr>
            <p:blipFill>
              <a:blip r:embed="rId8"/>
              <a:stretch/>
            </p:blipFill>
            <p:spPr bwMode="auto">
              <a:xfrm>
                <a:off x="3553092" y="5829993"/>
                <a:ext cx="2220968" cy="612000"/>
              </a:xfrm>
              <a:prstGeom prst="rect">
                <a:avLst/>
              </a:prstGeom>
            </p:spPr>
          </p:pic>
          <p:sp>
            <p:nvSpPr>
              <p:cNvPr id="17" name="Textfeld 16"/>
              <p:cNvSpPr txBox="1"/>
              <p:nvPr userDrawn="1"/>
            </p:nvSpPr>
            <p:spPr bwMode="auto">
              <a:xfrm>
                <a:off x="1032388" y="5254769"/>
                <a:ext cx="292104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de-DE" u="sng">
                    <a:latin typeface="Verdana"/>
                    <a:ea typeface="Verdana"/>
                    <a:cs typeface="Verdana"/>
                  </a:rPr>
                  <a:t>Arbeitsmarktförderung</a:t>
                </a:r>
                <a:endParaRPr/>
              </a:p>
            </p:txBody>
          </p:sp>
        </p:grpSp>
      </p:grpSp>
      <p:grpSp>
        <p:nvGrpSpPr>
          <p:cNvPr id="31" name="Gruppieren 30"/>
          <p:cNvGrpSpPr/>
          <p:nvPr userDrawn="1"/>
        </p:nvGrpSpPr>
        <p:grpSpPr bwMode="auto">
          <a:xfrm>
            <a:off x="6446056" y="1460500"/>
            <a:ext cx="5175250" cy="2649924"/>
            <a:chOff x="6446056" y="1460500"/>
            <a:chExt cx="5175250" cy="2649924"/>
          </a:xfrm>
        </p:grpSpPr>
        <p:sp>
          <p:nvSpPr>
            <p:cNvPr id="21" name="Abgerundetes Rechteck 20"/>
            <p:cNvSpPr/>
            <p:nvPr userDrawn="1"/>
          </p:nvSpPr>
          <p:spPr bwMode="auto">
            <a:xfrm>
              <a:off x="6446056" y="1460500"/>
              <a:ext cx="5175250" cy="2649924"/>
            </a:xfrm>
            <a:prstGeom prst="roundRect">
              <a:avLst>
                <a:gd name="adj" fmla="val 2953"/>
              </a:avLst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DE"/>
            </a:p>
          </p:txBody>
        </p:sp>
        <p:pic>
          <p:nvPicPr>
            <p:cNvPr id="22" name="Grafik 21"/>
            <p:cNvPicPr>
              <a:picLocks noChangeAspect="1"/>
            </p:cNvPicPr>
            <p:nvPr userDrawn="1"/>
          </p:nvPicPr>
          <p:blipFill>
            <a:blip r:embed="rId9"/>
            <a:stretch/>
          </p:blipFill>
          <p:spPr bwMode="auto">
            <a:xfrm>
              <a:off x="6833039" y="2985940"/>
              <a:ext cx="1384449" cy="692225"/>
            </a:xfrm>
            <a:prstGeom prst="rect">
              <a:avLst/>
            </a:prstGeom>
          </p:spPr>
        </p:pic>
        <p:pic>
          <p:nvPicPr>
            <p:cNvPr id="23" name="Grafik 22"/>
            <p:cNvPicPr>
              <a:picLocks noChangeAspect="1"/>
            </p:cNvPicPr>
            <p:nvPr userDrawn="1"/>
          </p:nvPicPr>
          <p:blipFill>
            <a:blip r:embed="rId10"/>
            <a:srcRect l="10458" t="22250" r="7448" b="16878"/>
            <a:stretch/>
          </p:blipFill>
          <p:spPr bwMode="auto">
            <a:xfrm>
              <a:off x="6751141" y="2101518"/>
              <a:ext cx="1360045" cy="695838"/>
            </a:xfrm>
            <a:prstGeom prst="rect">
              <a:avLst/>
            </a:prstGeom>
          </p:spPr>
        </p:pic>
        <p:pic>
          <p:nvPicPr>
            <p:cNvPr id="25" name="Grafik 24"/>
            <p:cNvPicPr>
              <a:picLocks noChangeAspect="1"/>
            </p:cNvPicPr>
            <p:nvPr userDrawn="1"/>
          </p:nvPicPr>
          <p:blipFill>
            <a:blip r:embed="rId11"/>
            <a:stretch/>
          </p:blipFill>
          <p:spPr bwMode="auto">
            <a:xfrm>
              <a:off x="8696191" y="2985939"/>
              <a:ext cx="2379879" cy="692225"/>
            </a:xfrm>
            <a:prstGeom prst="rect">
              <a:avLst/>
            </a:prstGeom>
          </p:spPr>
        </p:pic>
        <p:sp>
          <p:nvSpPr>
            <p:cNvPr id="26" name="Textfeld 25"/>
            <p:cNvSpPr txBox="1"/>
            <p:nvPr userDrawn="1"/>
          </p:nvSpPr>
          <p:spPr bwMode="auto">
            <a:xfrm>
              <a:off x="6751141" y="1564939"/>
              <a:ext cx="29210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de-DE"/>
              </a:defPPr>
              <a:lvl1pPr>
                <a:defRPr>
                  <a:latin typeface="Verdana"/>
                  <a:ea typeface="Verdana"/>
                  <a:cs typeface="Verdana"/>
                </a:defRPr>
              </a:lvl1pPr>
            </a:lstStyle>
            <a:p>
              <a:pPr>
                <a:defRPr/>
              </a:pPr>
              <a:r>
                <a:rPr lang="de-DE" u="sng"/>
                <a:t>Bildung und Beratung</a:t>
              </a:r>
              <a:endParaRPr/>
            </a:p>
          </p:txBody>
        </p:sp>
        <p:pic>
          <p:nvPicPr>
            <p:cNvPr id="28" name="Grafik 27"/>
            <p:cNvPicPr>
              <a:picLocks noChangeAspect="1"/>
            </p:cNvPicPr>
            <p:nvPr userDrawn="1"/>
          </p:nvPicPr>
          <p:blipFill>
            <a:blip r:embed="rId12"/>
            <a:stretch/>
          </p:blipFill>
          <p:spPr bwMode="auto">
            <a:xfrm>
              <a:off x="8696192" y="2113262"/>
              <a:ext cx="2575318" cy="636625"/>
            </a:xfrm>
            <a:prstGeom prst="rect">
              <a:avLst/>
            </a:prstGeom>
          </p:spPr>
        </p:pic>
      </p:grpSp>
      <p:grpSp>
        <p:nvGrpSpPr>
          <p:cNvPr id="32" name="Gruppieren 31"/>
          <p:cNvGrpSpPr/>
          <p:nvPr userDrawn="1"/>
        </p:nvGrpSpPr>
        <p:grpSpPr bwMode="auto">
          <a:xfrm>
            <a:off x="6443089" y="4299008"/>
            <a:ext cx="5366783" cy="2076997"/>
            <a:chOff x="6443089" y="4299008"/>
            <a:chExt cx="5366783" cy="2076997"/>
          </a:xfrm>
        </p:grpSpPr>
        <p:sp>
          <p:nvSpPr>
            <p:cNvPr id="20" name="Abgerundetes Rechteck 19"/>
            <p:cNvSpPr/>
            <p:nvPr userDrawn="1"/>
          </p:nvSpPr>
          <p:spPr bwMode="auto">
            <a:xfrm>
              <a:off x="6443089" y="4299008"/>
              <a:ext cx="5175250" cy="2076997"/>
            </a:xfrm>
            <a:prstGeom prst="roundRect">
              <a:avLst>
                <a:gd name="adj" fmla="val 2953"/>
              </a:avLst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DE"/>
            </a:p>
          </p:txBody>
        </p:sp>
        <p:pic>
          <p:nvPicPr>
            <p:cNvPr id="24" name="Grafik 23"/>
            <p:cNvPicPr>
              <a:picLocks noChangeAspect="1"/>
            </p:cNvPicPr>
            <p:nvPr userDrawn="1"/>
          </p:nvPicPr>
          <p:blipFill>
            <a:blip r:embed="rId13"/>
            <a:stretch/>
          </p:blipFill>
          <p:spPr bwMode="auto">
            <a:xfrm>
              <a:off x="6833039" y="5056412"/>
              <a:ext cx="1926340" cy="914402"/>
            </a:xfrm>
            <a:prstGeom prst="rect">
              <a:avLst/>
            </a:prstGeom>
          </p:spPr>
        </p:pic>
        <p:sp>
          <p:nvSpPr>
            <p:cNvPr id="27" name="Textfeld 26"/>
            <p:cNvSpPr txBox="1"/>
            <p:nvPr userDrawn="1"/>
          </p:nvSpPr>
          <p:spPr bwMode="auto">
            <a:xfrm>
              <a:off x="6833039" y="4498496"/>
              <a:ext cx="49768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de-DE" u="sng">
                  <a:latin typeface="Verdana"/>
                  <a:ea typeface="Verdana"/>
                  <a:cs typeface="Verdana"/>
                </a:rPr>
                <a:t>Wissenschaftliche Fundierung</a:t>
              </a:r>
              <a:endParaRPr/>
            </a:p>
          </p:txBody>
        </p:sp>
        <p:sp>
          <p:nvSpPr>
            <p:cNvPr id="29" name="Textfeld 28"/>
            <p:cNvSpPr txBox="1"/>
            <p:nvPr userDrawn="1"/>
          </p:nvSpPr>
          <p:spPr bwMode="auto">
            <a:xfrm>
              <a:off x="9149329" y="5128017"/>
              <a:ext cx="231747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de-DE" sz="1100">
                  <a:latin typeface="Verdana"/>
                  <a:ea typeface="Verdana"/>
                </a:rPr>
                <a:t>Beratend im Bereich Digitalisierung:</a:t>
              </a:r>
              <a:endParaRPr/>
            </a:p>
            <a:p>
              <a:pPr>
                <a:defRPr/>
              </a:pPr>
              <a:r>
                <a:rPr lang="de-DE" sz="1100">
                  <a:latin typeface="Verdana"/>
                  <a:ea typeface="Verdana"/>
                </a:rPr>
                <a:t>Technische Universität Darmstadt</a:t>
              </a: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el und Inhalt_Logo unte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9302579" cy="1325563"/>
          </a:xfrm>
        </p:spPr>
        <p:txBody>
          <a:bodyPr/>
          <a:lstStyle/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0717200" y="5976000"/>
            <a:ext cx="950400" cy="66979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el mit Inhalt_ Logo obe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2314832" y="365125"/>
            <a:ext cx="7825947" cy="1325563"/>
          </a:xfrm>
        </p:spPr>
        <p:txBody>
          <a:bodyPr/>
          <a:lstStyle/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pic>
        <p:nvPicPr>
          <p:cNvPr id="3" name="Grafik 2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838200" y="365125"/>
            <a:ext cx="1278193" cy="900812"/>
          </a:xfrm>
          <a:prstGeom prst="rect">
            <a:avLst/>
          </a:prstGeom>
        </p:spPr>
      </p:pic>
      <p:sp>
        <p:nvSpPr>
          <p:cNvPr id="4" name="Inhaltsplatzhalter 2"/>
          <p:cNvSpPr>
            <a:spLocks noGrp="1"/>
          </p:cNvSpPr>
          <p:nvPr>
            <p:ph idx="1"/>
          </p:nvPr>
        </p:nvSpPr>
        <p:spPr bwMode="auto"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el und Inhalt mit Projektlogo und Alphadeka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5" name="Gruppieren 4"/>
          <p:cNvGrpSpPr/>
          <p:nvPr userDrawn="1"/>
        </p:nvGrpSpPr>
        <p:grpSpPr bwMode="auto">
          <a:xfrm>
            <a:off x="959992" y="4972909"/>
            <a:ext cx="5462764" cy="1777141"/>
            <a:chOff x="959992" y="4972909"/>
            <a:chExt cx="5462764" cy="1777141"/>
          </a:xfrm>
        </p:grpSpPr>
        <p:pic>
          <p:nvPicPr>
            <p:cNvPr id="6" name="Grafik 5"/>
            <p:cNvPicPr>
              <a:picLocks noChangeAspect="1"/>
            </p:cNvPicPr>
            <p:nvPr/>
          </p:nvPicPr>
          <p:blipFill>
            <a:blip r:embed="rId2"/>
            <a:stretch/>
          </p:blipFill>
          <p:spPr bwMode="auto">
            <a:xfrm>
              <a:off x="4127499" y="4972909"/>
              <a:ext cx="2295258" cy="1777141"/>
            </a:xfrm>
            <a:prstGeom prst="rect">
              <a:avLst/>
            </a:prstGeom>
          </p:spPr>
        </p:pic>
        <p:pic>
          <p:nvPicPr>
            <p:cNvPr id="8" name="Grafik 7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959992" y="5415894"/>
              <a:ext cx="2504773" cy="938583"/>
            </a:xfrm>
            <a:prstGeom prst="rect">
              <a:avLst/>
            </a:prstGeom>
          </p:spPr>
        </p:pic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9302579" cy="1325563"/>
          </a:xfrm>
        </p:spPr>
        <p:txBody>
          <a:bodyPr/>
          <a:lstStyle/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10717200" y="5976000"/>
            <a:ext cx="950400" cy="66979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Abschnitts- überschri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838200" y="365125"/>
            <a:ext cx="1278193" cy="90081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Logo unte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</p:txBody>
      </p:sp>
      <p:pic>
        <p:nvPicPr>
          <p:cNvPr id="5" name="Grafik 4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0717200" y="5976000"/>
            <a:ext cx="950400" cy="669799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930257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20"/>
          <a:srcRect t="174"/>
          <a:stretch/>
        </p:blipFill>
        <p:spPr bwMode="auto">
          <a:xfrm>
            <a:off x="0" y="0"/>
            <a:ext cx="290242" cy="685800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1"/>
          <a:stretch/>
        </p:blipFill>
        <p:spPr bwMode="auto">
          <a:xfrm>
            <a:off x="9800891" y="0"/>
            <a:ext cx="2391109" cy="120031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000">
          <a:solidFill>
            <a:srgbClr val="2F5597"/>
          </a:solidFill>
          <a:latin typeface="Verdana"/>
          <a:ea typeface="Verdana"/>
          <a:cs typeface="Verdana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Verdana"/>
          <a:ea typeface="Verdana"/>
          <a:cs typeface="Verdana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Verdana"/>
          <a:ea typeface="Verdana"/>
          <a:cs typeface="Verdana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Verdana"/>
          <a:ea typeface="Verdana"/>
          <a:cs typeface="Verdana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Verdana"/>
          <a:ea typeface="Verdana"/>
          <a:cs typeface="Verdana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Verdana"/>
          <a:ea typeface="Verdana"/>
          <a:cs typeface="Verdana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.xml"/><Relationship Id="rId6" Type="http://schemas.openxmlformats.org/officeDocument/2006/relationships/hyperlink" Target="http://www.creativecommons.org/" TargetMode="External"/><Relationship Id="rId5" Type="http://schemas.openxmlformats.org/officeDocument/2006/relationships/hyperlink" Target="https://creativecommons.org/licenses/by-sa/4.0/" TargetMode="External"/><Relationship Id="rId4" Type="http://schemas.openxmlformats.org/officeDocument/2006/relationships/hyperlink" Target="http://www.gffb.de/" TargetMode="External"/><Relationship Id="rId9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idx="1"/>
          </p:nvPr>
        </p:nvSpPr>
        <p:spPr bwMode="auto"/>
        <p:txBody>
          <a:bodyPr/>
          <a:lstStyle/>
          <a:p>
            <a:pPr algn="l">
              <a:defRPr/>
            </a:pPr>
            <a:r>
              <a:rPr lang="de-DE" dirty="0" smtClean="0"/>
              <a:t>Arbeit mit einem Tablet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 b="1"/>
              <a:t>1. Lernmodul</a:t>
            </a:r>
            <a:endParaRPr b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algn="ctr">
              <a:defRPr/>
            </a:pPr>
            <a:r>
              <a:rPr lang="de-DE"/>
              <a:t>Wichtige Begriffe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 bwMode="auto"/>
        <p:txBody>
          <a:bodyPr>
            <a:normAutofit/>
          </a:bodyPr>
          <a:lstStyle/>
          <a:p>
            <a:pPr marL="349965" indent="-349965">
              <a:lnSpc>
                <a:spcPct val="200000"/>
              </a:lnSpc>
              <a:buFont typeface="+mj-lt"/>
              <a:buAutoNum type="arabicPeriod"/>
              <a:defRPr/>
            </a:pPr>
            <a:r>
              <a:rPr lang="de-DE" sz="2400" dirty="0"/>
              <a:t>die App</a:t>
            </a:r>
            <a:endParaRPr dirty="0"/>
          </a:p>
          <a:p>
            <a:pPr marL="349965" indent="-349965">
              <a:lnSpc>
                <a:spcPct val="200000"/>
              </a:lnSpc>
              <a:buFont typeface="+mj-lt"/>
              <a:buAutoNum type="arabicPeriod"/>
              <a:defRPr/>
            </a:pPr>
            <a:r>
              <a:rPr lang="de-DE" sz="2400" dirty="0"/>
              <a:t>der App Store</a:t>
            </a:r>
            <a:endParaRPr dirty="0"/>
          </a:p>
          <a:p>
            <a:pPr marL="349965" indent="-349965">
              <a:lnSpc>
                <a:spcPct val="200000"/>
              </a:lnSpc>
              <a:buFont typeface="+mj-lt"/>
              <a:buAutoNum type="arabicPeriod"/>
              <a:defRPr/>
            </a:pPr>
            <a:r>
              <a:rPr lang="de-DE" sz="2400" dirty="0"/>
              <a:t>der Browser</a:t>
            </a:r>
            <a:endParaRPr dirty="0"/>
          </a:p>
          <a:p>
            <a:pPr marL="349965" indent="-349965">
              <a:lnSpc>
                <a:spcPct val="200000"/>
              </a:lnSpc>
              <a:buFont typeface="+mj-lt"/>
              <a:buAutoNum type="arabicPeriod"/>
              <a:defRPr/>
            </a:pPr>
            <a:r>
              <a:rPr lang="de-DE" sz="2400" dirty="0"/>
              <a:t>das </a:t>
            </a:r>
            <a:r>
              <a:rPr lang="de-DE" sz="2400" dirty="0" err="1"/>
              <a:t>Widget</a:t>
            </a:r>
            <a:endParaRPr lang="de-DE" sz="2400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/>
        </p:blipFill>
        <p:spPr bwMode="auto">
          <a:xfrm>
            <a:off x="5303912" y="1616301"/>
            <a:ext cx="6359980" cy="47699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algn="ctr">
              <a:defRPr/>
            </a:pPr>
            <a:r>
              <a:rPr lang="de-DE"/>
              <a:t>Wichtige Begriffe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 bwMode="auto"/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buNone/>
              <a:defRPr/>
            </a:pPr>
            <a:endParaRPr dirty="0"/>
          </a:p>
          <a:p>
            <a:pPr marL="0" indent="0">
              <a:lnSpc>
                <a:spcPct val="200000"/>
              </a:lnSpc>
              <a:buNone/>
              <a:defRPr/>
            </a:pPr>
            <a:r>
              <a:rPr lang="de-DE" dirty="0"/>
              <a:t>der Sprachassistent</a:t>
            </a:r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/>
        </p:blipFill>
        <p:spPr bwMode="auto">
          <a:xfrm>
            <a:off x="5303912" y="1616301"/>
            <a:ext cx="6359980" cy="47699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1080000"/>
            <a:ext cx="10515600" cy="540000"/>
          </a:xfrm>
        </p:spPr>
        <p:txBody>
          <a:bodyPr/>
          <a:lstStyle/>
          <a:p>
            <a:r>
              <a:rPr lang="de-DE" sz="3000" dirty="0" smtClean="0">
                <a:latin typeface="Verdana" panose="020B0604030504040204" pitchFamily="34" charset="0"/>
                <a:ea typeface="Verdana" panose="020B0604030504040204" pitchFamily="34" charset="0"/>
              </a:rPr>
              <a:t>Impressum</a:t>
            </a:r>
            <a:endParaRPr lang="de-DE" sz="3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980000"/>
            <a:ext cx="10515600" cy="4038306"/>
          </a:xfrm>
        </p:spPr>
        <p:txBody>
          <a:bodyPr numCol="2"/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de-DE" sz="12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Herausgegeben von</a:t>
            </a:r>
          </a:p>
          <a:p>
            <a:pPr marL="0" indent="0">
              <a:lnSpc>
                <a:spcPct val="200000"/>
              </a:lnSpc>
              <a:buNone/>
            </a:pPr>
            <a:endParaRPr lang="de-DE" sz="12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de-DE" sz="1200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GFFB </a:t>
            </a:r>
            <a:r>
              <a:rPr lang="de-DE" sz="12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gGmbH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de-DE" sz="12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Projekt #</a:t>
            </a:r>
            <a:r>
              <a:rPr lang="de-DE" sz="1200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ABCforJobs</a:t>
            </a:r>
            <a:r>
              <a:rPr lang="de-DE" sz="12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de-DE" sz="12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sz="12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(Projektlaufzeit 01.11.2021 bis 31.10.2025)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de-DE" sz="12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Mainzer Landstraße 349</a:t>
            </a:r>
            <a:br>
              <a:rPr lang="de-DE" sz="12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sz="12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60326 Frankfurt am </a:t>
            </a:r>
            <a:r>
              <a:rPr lang="de-DE" sz="1200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Main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de-DE" sz="1200" dirty="0" smtClean="0">
                <a:latin typeface="Verdana" panose="020B0604030504040204" pitchFamily="34" charset="0"/>
                <a:ea typeface="Verdana" panose="020B0604030504040204" pitchFamily="34" charset="0"/>
                <a:hlinkClick r:id="rId4"/>
              </a:rPr>
              <a:t>www.gffb.de</a:t>
            </a:r>
            <a:endParaRPr lang="de-DE" sz="12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de-DE" sz="12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Lizenz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e-DE" sz="1200" dirty="0" smtClean="0">
                <a:latin typeface="Verdana" panose="020B0604030504040204" pitchFamily="34" charset="0"/>
                <a:ea typeface="Verdana" panose="020B0604030504040204" pitchFamily="34" charset="0"/>
              </a:rPr>
              <a:t>  </a:t>
            </a:r>
            <a:endParaRPr lang="de-DE" sz="1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de-DE" sz="12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Das Selbstlernprogramm </a:t>
            </a:r>
            <a:r>
              <a:rPr lang="de-DE" sz="1200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HoGa</a:t>
            </a:r>
            <a:r>
              <a:rPr lang="de-DE" sz="12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unterliegt der Lizenz </a:t>
            </a:r>
            <a:r>
              <a:rPr lang="de-DE" sz="12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Creative </a:t>
            </a:r>
            <a:r>
              <a:rPr lang="de-DE" sz="1200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Commons</a:t>
            </a:r>
            <a:r>
              <a:rPr lang="de-DE" sz="12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 Namensnennung – Weitergabe unter gleichen Bedingungen 4.0 International (CC BY-SA 4.0)</a:t>
            </a:r>
            <a:r>
              <a:rPr lang="de-DE" sz="12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de-DE" sz="12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sz="12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Als Urheberin ist die </a:t>
            </a:r>
            <a:r>
              <a:rPr lang="de-DE" sz="1200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GFFB gGmbH</a:t>
            </a:r>
            <a:r>
              <a:rPr lang="de-DE" sz="12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zu nennen.</a:t>
            </a:r>
            <a:br>
              <a:rPr lang="de-DE" sz="12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sz="12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Die vollständigen Lizenzbedingungen finden Sie unter: </a:t>
            </a:r>
            <a:r>
              <a:rPr lang="de-DE" sz="1200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www.creativecommons.org</a:t>
            </a:r>
            <a:endParaRPr lang="de-DE" sz="1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de-DE" sz="12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Förderhinweis</a:t>
            </a:r>
            <a:endParaRPr lang="de-DE" sz="12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de-DE" sz="1200" dirty="0">
                <a:latin typeface="Verdana" panose="020B0604030504040204" pitchFamily="34" charset="0"/>
                <a:ea typeface="Verdana" panose="020B0604030504040204" pitchFamily="34" charset="0"/>
              </a:rPr>
              <a:t>Dieses Produkt wurde im Rahmen der Nationalen Dekade für Alphabetisierung und Grundbildung 2016-2026 mit Mitteln des Bundesministeriums für Bildung, Familie, Senioren, Frauen und Jugend unter dem Förderkennzeichen </a:t>
            </a:r>
            <a:r>
              <a:rPr lang="de-DE" sz="1200" b="1" dirty="0">
                <a:latin typeface="Verdana" panose="020B0604030504040204" pitchFamily="34" charset="0"/>
                <a:ea typeface="Verdana" panose="020B0604030504040204" pitchFamily="34" charset="0"/>
              </a:rPr>
              <a:t>W-1505A-AOG</a:t>
            </a:r>
            <a:r>
              <a:rPr lang="de-DE" sz="1200" dirty="0">
                <a:latin typeface="Verdana" panose="020B0604030504040204" pitchFamily="34" charset="0"/>
                <a:ea typeface="Verdana" panose="020B0604030504040204" pitchFamily="34" charset="0"/>
              </a:rPr>
              <a:t> gefördert. Die Verantwortung für den Inhalt dieser Veröffentlichung liegt bei der Autorin/beim Autor.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de-DE" sz="1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de-DE" sz="1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de-DE" sz="1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de-DE" sz="1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de-DE" sz="1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de-DE" sz="1200" dirty="0">
                <a:latin typeface="Verdana" panose="020B0604030504040204" pitchFamily="34" charset="0"/>
                <a:ea typeface="Verdana" panose="020B0604030504040204" pitchFamily="34" charset="0"/>
              </a:rPr>
              <a:t>© August </a:t>
            </a:r>
            <a:r>
              <a:rPr lang="de-DE" sz="1200" dirty="0" smtClean="0">
                <a:latin typeface="Verdana" panose="020B0604030504040204" pitchFamily="34" charset="0"/>
                <a:ea typeface="Verdana" panose="020B0604030504040204" pitchFamily="34" charset="0"/>
              </a:rPr>
              <a:t>2025</a:t>
            </a:r>
            <a:endParaRPr lang="de-DE" sz="1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6" name="Grafik 5" descr="C:\Users\o.beneke\AppData\Local\Microsoft\Windows\INetCache\Content.MSO\D4BF92B4.tmp"/>
          <p:cNvPicPr/>
          <p:nvPr/>
        </p:nvPicPr>
        <p:blipFill>
          <a:blip r:embed="rId7"/>
          <a:stretch/>
        </p:blipFill>
        <p:spPr bwMode="auto">
          <a:xfrm>
            <a:off x="923049" y="4379088"/>
            <a:ext cx="951630" cy="33347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052" y="2349815"/>
            <a:ext cx="812713" cy="36000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492087"/>
            <a:ext cx="3542516" cy="1080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1906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921776" name="Titel 1"/>
          <p:cNvSpPr>
            <a:spLocks noGrp="1"/>
          </p:cNvSpPr>
          <p:nvPr>
            <p:ph type="title"/>
          </p:nvPr>
        </p:nvSpPr>
        <p:spPr bwMode="auto">
          <a:xfrm>
            <a:off x="1586019" y="365124"/>
            <a:ext cx="9172359" cy="1325562"/>
          </a:xfrm>
        </p:spPr>
        <p:txBody>
          <a:bodyPr/>
          <a:lstStyle/>
          <a:p>
            <a:pPr algn="ctr">
              <a:defRPr/>
            </a:pPr>
            <a:r>
              <a:rPr dirty="0" err="1"/>
              <a:t>Betriebssysteme</a:t>
            </a:r>
            <a:endParaRPr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de-DE" sz="3200" b="0" dirty="0"/>
              <a:t>Apple</a:t>
            </a:r>
          </a:p>
        </p:txBody>
      </p:sp>
      <p:pic>
        <p:nvPicPr>
          <p:cNvPr id="8" name="Inhaltsplatzhalter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/>
        </p:blipFill>
        <p:spPr bwMode="auto">
          <a:xfrm>
            <a:off x="2439353" y="3823747"/>
            <a:ext cx="1958654" cy="971364"/>
          </a:xfrm>
          <a:prstGeom prst="rect">
            <a:avLst/>
          </a:prstGeom>
        </p:spPr>
      </p:pic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de-DE" sz="3200" b="0" dirty="0"/>
              <a:t>Andere Geräte</a:t>
            </a:r>
          </a:p>
        </p:txBody>
      </p:sp>
      <p:pic>
        <p:nvPicPr>
          <p:cNvPr id="9" name="Inhaltsplatzhalter 8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/>
        </p:blipFill>
        <p:spPr bwMode="auto">
          <a:xfrm>
            <a:off x="7857596" y="3306792"/>
            <a:ext cx="2005275" cy="2005275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 bwMode="auto">
          <a:xfrm>
            <a:off x="7202475" y="6237312"/>
            <a:ext cx="312263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800">
                <a:latin typeface="Verdana"/>
                <a:ea typeface="Verdana"/>
              </a:rPr>
              <a:t>Icon made by Freepik from www.flaticon.com</a:t>
            </a:r>
            <a:endParaRPr lang="de-DE" sz="800">
              <a:latin typeface="Verdana"/>
              <a:ea typeface="Verdan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29373061" name="Titel 1"/>
          <p:cNvSpPr>
            <a:spLocks noGrp="1"/>
          </p:cNvSpPr>
          <p:nvPr>
            <p:ph type="title"/>
          </p:nvPr>
        </p:nvSpPr>
        <p:spPr bwMode="auto">
          <a:xfrm>
            <a:off x="1444710" y="365124"/>
            <a:ext cx="9302578" cy="1325562"/>
          </a:xfrm>
        </p:spPr>
        <p:txBody>
          <a:bodyPr/>
          <a:lstStyle/>
          <a:p>
            <a:pPr algn="ctr">
              <a:defRPr/>
            </a:pPr>
            <a:r>
              <a:rPr/>
              <a:t>Hardware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>
          <a:xfrm>
            <a:off x="838200" y="1825624"/>
            <a:ext cx="10515600" cy="4483695"/>
          </a:xfrm>
        </p:spPr>
        <p:txBody>
          <a:bodyPr numCol="2">
            <a:noAutofit/>
          </a:bodyPr>
          <a:lstStyle/>
          <a:p>
            <a:pPr>
              <a:lnSpc>
                <a:spcPct val="150000"/>
              </a:lnSpc>
              <a:defRPr/>
            </a:pPr>
            <a:r>
              <a:rPr lang="de-DE" dirty="0"/>
              <a:t>der Bildschirm</a:t>
            </a:r>
            <a:endParaRPr dirty="0"/>
          </a:p>
          <a:p>
            <a:pPr>
              <a:lnSpc>
                <a:spcPct val="150000"/>
              </a:lnSpc>
              <a:defRPr/>
            </a:pPr>
            <a:r>
              <a:rPr lang="de-DE" dirty="0"/>
              <a:t>die Frontkamera</a:t>
            </a:r>
            <a:endParaRPr dirty="0"/>
          </a:p>
          <a:p>
            <a:pPr>
              <a:lnSpc>
                <a:spcPct val="150000"/>
              </a:lnSpc>
              <a:defRPr/>
            </a:pPr>
            <a:r>
              <a:rPr lang="de-DE" dirty="0"/>
              <a:t>die </a:t>
            </a:r>
            <a:r>
              <a:rPr lang="de-DE" dirty="0" err="1"/>
              <a:t>Hometaste</a:t>
            </a:r>
            <a:endParaRPr lang="de-DE" dirty="0"/>
          </a:p>
          <a:p>
            <a:pPr>
              <a:lnSpc>
                <a:spcPct val="150000"/>
              </a:lnSpc>
              <a:defRPr/>
            </a:pPr>
            <a:r>
              <a:rPr lang="de-DE" dirty="0"/>
              <a:t>der Ein- und Ausschaltknopf</a:t>
            </a:r>
          </a:p>
          <a:p>
            <a:pPr>
              <a:lnSpc>
                <a:spcPct val="150000"/>
              </a:lnSpc>
              <a:defRPr/>
            </a:pPr>
            <a:r>
              <a:rPr lang="de-DE" dirty="0"/>
              <a:t>das Mikrofon</a:t>
            </a:r>
            <a:endParaRPr dirty="0"/>
          </a:p>
          <a:p>
            <a:pPr marL="0" indent="0">
              <a:lnSpc>
                <a:spcPct val="150000"/>
              </a:lnSpc>
              <a:buNone/>
              <a:defRPr/>
            </a:pPr>
            <a:endParaRPr lang="de-DE" dirty="0"/>
          </a:p>
          <a:p>
            <a:pPr>
              <a:lnSpc>
                <a:spcPct val="150000"/>
              </a:lnSpc>
              <a:defRPr/>
            </a:pPr>
            <a:r>
              <a:rPr lang="de-DE" dirty="0"/>
              <a:t>die Kamera</a:t>
            </a:r>
            <a:endParaRPr dirty="0"/>
          </a:p>
          <a:p>
            <a:pPr>
              <a:lnSpc>
                <a:spcPct val="150000"/>
              </a:lnSpc>
              <a:defRPr/>
            </a:pPr>
            <a:r>
              <a:rPr lang="de-DE" dirty="0"/>
              <a:t>der </a:t>
            </a:r>
            <a:r>
              <a:rPr lang="de-DE" dirty="0" err="1"/>
              <a:t>Lightning</a:t>
            </a:r>
            <a:r>
              <a:rPr lang="de-DE" dirty="0"/>
              <a:t> Anschluss</a:t>
            </a:r>
            <a:endParaRPr dirty="0"/>
          </a:p>
          <a:p>
            <a:pPr>
              <a:lnSpc>
                <a:spcPct val="150000"/>
              </a:lnSpc>
              <a:defRPr/>
            </a:pPr>
            <a:r>
              <a:rPr lang="de-DE" dirty="0"/>
              <a:t>der Lautsprecher</a:t>
            </a:r>
          </a:p>
          <a:p>
            <a:pPr>
              <a:lnSpc>
                <a:spcPct val="150000"/>
              </a:lnSpc>
              <a:defRPr/>
            </a:pPr>
            <a:r>
              <a:rPr lang="de-DE" dirty="0"/>
              <a:t>die Lautstärketasten</a:t>
            </a:r>
            <a:endParaRPr dirty="0"/>
          </a:p>
          <a:p>
            <a:pPr>
              <a:lnSpc>
                <a:spcPct val="150000"/>
              </a:lnSpc>
              <a:defRPr/>
            </a:pPr>
            <a:r>
              <a:rPr lang="de-DE" dirty="0"/>
              <a:t>der Smart Connector</a:t>
            </a:r>
            <a:endParaRPr dirty="0"/>
          </a:p>
          <a:p>
            <a:pPr>
              <a:lnSpc>
                <a:spcPct val="150000"/>
              </a:lnSpc>
              <a:defRPr/>
            </a:pPr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1444710" y="365124"/>
            <a:ext cx="9302578" cy="1325562"/>
          </a:xfrm>
        </p:spPr>
        <p:txBody>
          <a:bodyPr/>
          <a:lstStyle/>
          <a:p>
            <a:pPr algn="ctr">
              <a:defRPr/>
            </a:pPr>
            <a:r>
              <a:rPr lang="de-DE"/>
              <a:t>Wichtige Gesten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de-DE" dirty="0"/>
              <a:t>Tippen</a:t>
            </a:r>
            <a:endParaRPr dirty="0"/>
          </a:p>
          <a:p>
            <a:pPr>
              <a:lnSpc>
                <a:spcPct val="150000"/>
              </a:lnSpc>
              <a:defRPr/>
            </a:pPr>
            <a:r>
              <a:rPr lang="de-DE" dirty="0"/>
              <a:t>Finger auflegen</a:t>
            </a:r>
            <a:endParaRPr dirty="0"/>
          </a:p>
          <a:p>
            <a:pPr>
              <a:lnSpc>
                <a:spcPct val="150000"/>
              </a:lnSpc>
              <a:defRPr/>
            </a:pPr>
            <a:r>
              <a:rPr lang="de-DE" dirty="0" err="1"/>
              <a:t>Swipen</a:t>
            </a:r>
            <a:endParaRPr lang="de-DE" dirty="0"/>
          </a:p>
          <a:p>
            <a:pPr>
              <a:lnSpc>
                <a:spcPct val="150000"/>
              </a:lnSpc>
              <a:defRPr/>
            </a:pPr>
            <a:r>
              <a:rPr lang="de-DE" dirty="0"/>
              <a:t>Scrollen</a:t>
            </a:r>
            <a:endParaRPr dirty="0"/>
          </a:p>
          <a:p>
            <a:pPr>
              <a:lnSpc>
                <a:spcPct val="150000"/>
              </a:lnSpc>
              <a:defRPr/>
            </a:pPr>
            <a:r>
              <a:rPr lang="de-DE" dirty="0"/>
              <a:t>Ein- und Auszoomen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algn="ctr">
              <a:defRPr/>
            </a:pPr>
            <a:r>
              <a:rPr lang="de-DE"/>
              <a:t>Homescreen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 bwMode="auto"/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de-DE" dirty="0"/>
              <a:t>das Dock</a:t>
            </a:r>
            <a:endParaRPr dirty="0"/>
          </a:p>
          <a:p>
            <a:pPr>
              <a:lnSpc>
                <a:spcPct val="150000"/>
              </a:lnSpc>
              <a:defRPr/>
            </a:pPr>
            <a:r>
              <a:rPr lang="de-DE" dirty="0"/>
              <a:t>das Kontrollzentrum oder die Schnelleinstellung</a:t>
            </a:r>
            <a:endParaRPr dirty="0"/>
          </a:p>
          <a:p>
            <a:pPr>
              <a:lnSpc>
                <a:spcPct val="150000"/>
              </a:lnSpc>
              <a:defRPr/>
            </a:pPr>
            <a:r>
              <a:rPr lang="de-DE" dirty="0"/>
              <a:t>die App</a:t>
            </a:r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/>
        </p:blipFill>
        <p:spPr bwMode="auto">
          <a:xfrm>
            <a:off x="6019800" y="1690688"/>
            <a:ext cx="5860191" cy="43951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Aufgabe 1</a:t>
            </a:r>
            <a:endParaRPr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>
          <a:xfrm>
            <a:off x="838198" y="1825624"/>
            <a:ext cx="10874426" cy="4351338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lnSpc>
                <a:spcPct val="200000"/>
              </a:lnSpc>
              <a:buFont typeface="+mj-lt"/>
              <a:buAutoNum type="arabicPeriod"/>
              <a:defRPr/>
            </a:pPr>
            <a:r>
              <a:rPr lang="de-DE" b="0" i="0" u="none" strike="noStrike" cap="none" spc="0" dirty="0">
                <a:solidFill>
                  <a:schemeClr val="tx1"/>
                </a:solidFill>
              </a:rPr>
              <a:t>Verbinden Sie das iPad mit dem </a:t>
            </a:r>
            <a:r>
              <a:rPr lang="de-DE" b="1" i="0" u="none" strike="noStrike" cap="none" spc="0" dirty="0">
                <a:solidFill>
                  <a:schemeClr val="tx1"/>
                </a:solidFill>
              </a:rPr>
              <a:t>WiFi-Netzwerk</a:t>
            </a:r>
            <a:r>
              <a:rPr lang="de-DE" b="0" i="0" u="none" strike="noStrike" cap="none" spc="0" dirty="0">
                <a:solidFill>
                  <a:schemeClr val="tx1"/>
                </a:solidFill>
              </a:rPr>
              <a:t>.</a:t>
            </a:r>
            <a:endParaRPr dirty="0"/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  <a:defRPr/>
            </a:pPr>
            <a:r>
              <a:rPr lang="de-DE" dirty="0"/>
              <a:t>Finden Sie ein Video von der </a:t>
            </a:r>
            <a:r>
              <a:rPr lang="de-DE" i="1" dirty="0"/>
              <a:t>GFFB</a:t>
            </a:r>
            <a:r>
              <a:rPr lang="de-DE" dirty="0"/>
              <a:t> auf </a:t>
            </a:r>
            <a:r>
              <a:rPr lang="de-DE" b="1" dirty="0" err="1"/>
              <a:t>Youtube</a:t>
            </a:r>
            <a:r>
              <a:rPr lang="de-DE" dirty="0"/>
              <a:t>.</a:t>
            </a:r>
            <a:endParaRPr dirty="0"/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  <a:defRPr/>
            </a:pPr>
            <a:r>
              <a:rPr lang="de-DE" dirty="0"/>
              <a:t>Verbinden Sie das iPad mit dem Kopfhörer und spielen Sie das Video ab.</a:t>
            </a:r>
            <a:endParaRPr dirty="0"/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  <a:defRPr/>
            </a:pPr>
            <a:r>
              <a:rPr lang="de-DE" dirty="0"/>
              <a:t>Finden Sie ein Video von der </a:t>
            </a:r>
            <a:r>
              <a:rPr lang="de-DE" i="1" dirty="0"/>
              <a:t>GFFB</a:t>
            </a:r>
            <a:r>
              <a:rPr lang="de-DE" dirty="0"/>
              <a:t> über die </a:t>
            </a:r>
            <a:r>
              <a:rPr lang="de-DE" b="1" dirty="0"/>
              <a:t>Suchmaschine</a:t>
            </a:r>
            <a:r>
              <a:rPr lang="de-DE" dirty="0"/>
              <a:t>.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Aufgabe 2</a:t>
            </a:r>
            <a:endParaRPr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/>
        <p:txBody>
          <a:bodyPr>
            <a:normAutofit/>
          </a:bodyPr>
          <a:lstStyle/>
          <a:p>
            <a:pPr marL="457200" indent="-457200">
              <a:lnSpc>
                <a:spcPct val="200000"/>
              </a:lnSpc>
              <a:buFont typeface="+mj-lt"/>
              <a:buAutoNum type="arabicPeriod"/>
              <a:defRPr/>
            </a:pPr>
            <a:r>
              <a:rPr lang="de-DE" dirty="0"/>
              <a:t>Installieren Sie die </a:t>
            </a:r>
            <a:r>
              <a:rPr lang="de-DE" b="1" dirty="0" err="1"/>
              <a:t>Youtube</a:t>
            </a:r>
            <a:r>
              <a:rPr lang="de-DE" dirty="0"/>
              <a:t> App.</a:t>
            </a:r>
            <a:endParaRPr dirty="0"/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  <a:defRPr/>
            </a:pPr>
            <a:r>
              <a:rPr lang="de-DE" dirty="0"/>
              <a:t>Registrieren Sie sich mit einer </a:t>
            </a:r>
            <a:r>
              <a:rPr lang="de-DE" b="1" dirty="0"/>
              <a:t>Apple-ID</a:t>
            </a:r>
            <a:r>
              <a:rPr lang="de-DE" dirty="0"/>
              <a:t> in dem </a:t>
            </a:r>
            <a:r>
              <a:rPr lang="de-DE" b="1" i="0" dirty="0"/>
              <a:t>App Store</a:t>
            </a:r>
            <a:r>
              <a:rPr lang="de-DE" dirty="0"/>
              <a:t>.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Aufgabe 3</a:t>
            </a:r>
            <a:endParaRPr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/>
        <p:txBody>
          <a:bodyPr>
            <a:noAutofit/>
          </a:bodyPr>
          <a:lstStyle/>
          <a:p>
            <a:pPr marL="457200" indent="-457200">
              <a:lnSpc>
                <a:spcPct val="200000"/>
              </a:lnSpc>
              <a:buFont typeface="+mj-lt"/>
              <a:buAutoNum type="arabicPeriod"/>
              <a:defRPr/>
            </a:pPr>
            <a:r>
              <a:rPr lang="de-DE" sz="2600" dirty="0"/>
              <a:t>Installieren Sie die </a:t>
            </a:r>
            <a:r>
              <a:rPr lang="de-DE" sz="2600" b="1" dirty="0"/>
              <a:t>Wetter App</a:t>
            </a:r>
            <a:r>
              <a:rPr lang="de-DE" sz="2600" dirty="0"/>
              <a:t>.</a:t>
            </a:r>
            <a:endParaRPr dirty="0"/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  <a:defRPr/>
            </a:pPr>
            <a:r>
              <a:rPr lang="de-DE" sz="2600" dirty="0"/>
              <a:t>Erstellen Sie ein </a:t>
            </a:r>
            <a:r>
              <a:rPr lang="de-DE" sz="2600" b="1" dirty="0"/>
              <a:t>Wetter-</a:t>
            </a:r>
            <a:r>
              <a:rPr lang="de-DE" sz="2600" b="1" dirty="0" err="1"/>
              <a:t>Widget</a:t>
            </a:r>
            <a:r>
              <a:rPr lang="de-DE" sz="2600" dirty="0"/>
              <a:t> auf dem </a:t>
            </a:r>
            <a:r>
              <a:rPr lang="de-DE" sz="2600" b="1" dirty="0" err="1"/>
              <a:t>Homescreen</a:t>
            </a:r>
            <a:r>
              <a:rPr lang="de-DE" sz="2600" dirty="0"/>
              <a:t>.</a:t>
            </a:r>
            <a:endParaRPr sz="2600" dirty="0"/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  <a:defRPr/>
            </a:pPr>
            <a:r>
              <a:rPr lang="de-DE" sz="2600" dirty="0"/>
              <a:t>Aktivieren Sie den </a:t>
            </a:r>
            <a:r>
              <a:rPr lang="de-DE" sz="2600" b="1" dirty="0"/>
              <a:t>Sprachassistenten</a:t>
            </a:r>
            <a:r>
              <a:rPr lang="de-DE" sz="2600" dirty="0"/>
              <a:t> und fragen Sie nach dem Wetter von morgen.</a:t>
            </a:r>
            <a:endParaRPr sz="2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/>
              <a:t>So soll mein iPad aussehen.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/>
        <p:txBody>
          <a:bodyPr>
            <a:normAutofit/>
          </a:bodyPr>
          <a:lstStyle/>
          <a:p>
            <a:pPr marL="371994" indent="-371994">
              <a:lnSpc>
                <a:spcPct val="150000"/>
              </a:lnSpc>
              <a:buFont typeface="Arial"/>
              <a:buAutoNum type="arabicPeriod"/>
              <a:defRPr/>
            </a:pPr>
            <a:r>
              <a:rPr lang="de-DE" sz="2600" dirty="0"/>
              <a:t>Vergeben Sie ein Code zum Entsperren.</a:t>
            </a:r>
            <a:endParaRPr dirty="0"/>
          </a:p>
          <a:p>
            <a:pPr marL="371994" indent="-371994">
              <a:lnSpc>
                <a:spcPct val="150000"/>
              </a:lnSpc>
              <a:buFont typeface="Arial"/>
              <a:buAutoNum type="arabicPeriod"/>
              <a:defRPr/>
            </a:pPr>
            <a:r>
              <a:rPr lang="de-DE" sz="2600" dirty="0"/>
              <a:t>Fügen Sie eine Touch-ID hinzu.</a:t>
            </a:r>
            <a:endParaRPr dirty="0"/>
          </a:p>
          <a:p>
            <a:pPr marL="371994" indent="-371994">
              <a:lnSpc>
                <a:spcPct val="150000"/>
              </a:lnSpc>
              <a:buFont typeface="Arial"/>
              <a:buAutoNum type="arabicPeriod"/>
              <a:defRPr/>
            </a:pPr>
            <a:r>
              <a:rPr lang="de-DE" sz="2600" dirty="0"/>
              <a:t>Ändern Sie den Hintergrund.</a:t>
            </a:r>
            <a:endParaRPr dirty="0"/>
          </a:p>
          <a:p>
            <a:pPr marL="371994" indent="-371994">
              <a:lnSpc>
                <a:spcPct val="150000"/>
              </a:lnSpc>
              <a:buFont typeface="Arial"/>
              <a:buAutoNum type="arabicPeriod"/>
              <a:defRPr/>
            </a:pPr>
            <a:r>
              <a:rPr lang="de-DE" sz="2600" dirty="0"/>
              <a:t>Passen Sie die Schriftgröße an.</a:t>
            </a:r>
            <a:endParaRPr dirty="0"/>
          </a:p>
          <a:p>
            <a:pPr marL="371994" indent="-371994">
              <a:lnSpc>
                <a:spcPct val="150000"/>
              </a:lnSpc>
              <a:buFont typeface="Arial"/>
              <a:buAutoNum type="arabicPeriod"/>
              <a:defRPr/>
            </a:pPr>
            <a:r>
              <a:rPr lang="de-DE" sz="2600" dirty="0"/>
              <a:t>Ändern Sie die Schriftfarbe.</a:t>
            </a:r>
            <a:endParaRPr dirty="0"/>
          </a:p>
          <a:p>
            <a:pPr marL="371994" indent="-371994">
              <a:lnSpc>
                <a:spcPct val="150000"/>
              </a:lnSpc>
              <a:buFont typeface="Arial"/>
              <a:buAutoNum type="arabicPeriod"/>
              <a:defRPr/>
            </a:pPr>
            <a:r>
              <a:rPr lang="de-DE" sz="2600" dirty="0"/>
              <a:t>Fügen Sie Ihr Bild in Ihre Apple-ID ein.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67A4215-1DF8-4E7A-85B7-32EE2C05E286}:271"/>
</p:tagLst>
</file>

<file path=ppt/theme/theme1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345</Words>
  <Application>Microsoft Office PowerPoint</Application>
  <DocSecurity>0</DocSecurity>
  <PresentationFormat>Breitbild</PresentationFormat>
  <Paragraphs>77</Paragraphs>
  <Slides>13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8" baseType="lpstr">
      <vt:lpstr>Arial</vt:lpstr>
      <vt:lpstr>Calibri</vt:lpstr>
      <vt:lpstr>Times New Roman</vt:lpstr>
      <vt:lpstr>Verdana</vt:lpstr>
      <vt:lpstr>Benutzerdefiniertes Design</vt:lpstr>
      <vt:lpstr>1. Lernmodul</vt:lpstr>
      <vt:lpstr>Betriebssysteme</vt:lpstr>
      <vt:lpstr>Hardware</vt:lpstr>
      <vt:lpstr>Wichtige Gesten</vt:lpstr>
      <vt:lpstr>Homescreen</vt:lpstr>
      <vt:lpstr>Aufgabe 1</vt:lpstr>
      <vt:lpstr>Aufgabe 2</vt:lpstr>
      <vt:lpstr>Aufgabe 3</vt:lpstr>
      <vt:lpstr>So soll mein iPad aussehen.</vt:lpstr>
      <vt:lpstr>Wichtige Begriffe</vt:lpstr>
      <vt:lpstr>Wichtige Begriffe</vt:lpstr>
      <vt:lpstr>PowerPoint-Präsentation</vt:lpstr>
      <vt:lpstr>Impressum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subject/>
  <dc:creator>Buason, Nichakan</dc:creator>
  <cp:keywords/>
  <dc:description/>
  <cp:lastModifiedBy>TS</cp:lastModifiedBy>
  <cp:revision>50</cp:revision>
  <dcterms:created xsi:type="dcterms:W3CDTF">2022-02-21T09:35:31Z</dcterms:created>
  <dcterms:modified xsi:type="dcterms:W3CDTF">2025-09-22T09:00:13Z</dcterms:modified>
  <cp:category/>
  <dc:identifier/>
  <cp:contentStatus/>
  <dc:language/>
  <cp:version/>
</cp:coreProperties>
</file>